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84" r:id="rId3"/>
    <p:sldId id="260" r:id="rId4"/>
    <p:sldId id="258" r:id="rId5"/>
    <p:sldId id="259" r:id="rId6"/>
    <p:sldId id="263" r:id="rId7"/>
    <p:sldId id="269" r:id="rId8"/>
    <p:sldId id="285" r:id="rId9"/>
    <p:sldId id="261" r:id="rId10"/>
    <p:sldId id="266" r:id="rId11"/>
    <p:sldId id="267" r:id="rId12"/>
    <p:sldId id="286" r:id="rId13"/>
    <p:sldId id="262" r:id="rId14"/>
    <p:sldId id="287" r:id="rId15"/>
    <p:sldId id="271" r:id="rId16"/>
    <p:sldId id="270" r:id="rId17"/>
    <p:sldId id="272" r:id="rId18"/>
    <p:sldId id="273" r:id="rId19"/>
    <p:sldId id="274" r:id="rId20"/>
    <p:sldId id="275" r:id="rId21"/>
    <p:sldId id="276" r:id="rId22"/>
    <p:sldId id="277" r:id="rId23"/>
    <p:sldId id="279" r:id="rId24"/>
    <p:sldId id="278" r:id="rId25"/>
    <p:sldId id="281" r:id="rId26"/>
    <p:sldId id="282" r:id="rId27"/>
    <p:sldId id="289" r:id="rId28"/>
    <p:sldId id="283" r:id="rId29"/>
    <p:sldId id="280"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B31489-EFEE-4391-AEF1-2707D9837251}">
          <p14:sldIdLst>
            <p14:sldId id="257"/>
          </p14:sldIdLst>
        </p14:section>
        <p14:section name="Abstract" id="{2F293969-CF29-4C1F-A699-A6E2A36C3BA6}">
          <p14:sldIdLst>
            <p14:sldId id="284"/>
          </p14:sldIdLst>
        </p14:section>
        <p14:section name="Introduction" id="{90C9E4BA-0B35-4BF2-A78F-54C38B422968}">
          <p14:sldIdLst>
            <p14:sldId id="260"/>
            <p14:sldId id="258"/>
            <p14:sldId id="259"/>
            <p14:sldId id="263"/>
            <p14:sldId id="269"/>
            <p14:sldId id="285"/>
          </p14:sldIdLst>
        </p14:section>
        <p14:section name="Methods" id="{2B02DADB-1D05-47E6-8432-8628A2D759C9}">
          <p14:sldIdLst>
            <p14:sldId id="261"/>
            <p14:sldId id="266"/>
            <p14:sldId id="267"/>
            <p14:sldId id="286"/>
          </p14:sldIdLst>
        </p14:section>
        <p14:section name="Results" id="{6F96C0F7-2CBF-41E1-A440-B68F9DBAA433}">
          <p14:sldIdLst>
            <p14:sldId id="262"/>
            <p14:sldId id="287"/>
            <p14:sldId id="271"/>
            <p14:sldId id="270"/>
            <p14:sldId id="272"/>
            <p14:sldId id="273"/>
            <p14:sldId id="274"/>
            <p14:sldId id="275"/>
            <p14:sldId id="276"/>
            <p14:sldId id="277"/>
            <p14:sldId id="279"/>
          </p14:sldIdLst>
        </p14:section>
        <p14:section name="Discussion" id="{E912D6C5-E59D-4C4B-AFC3-D4EB802A759C}">
          <p14:sldIdLst>
            <p14:sldId id="278"/>
            <p14:sldId id="281"/>
            <p14:sldId id="282"/>
            <p14:sldId id="289"/>
          </p14:sldIdLst>
        </p14:section>
        <p14:section name="Conclusion" id="{1DB5F7E9-625E-4E03-9055-13C7EE2C33B7}">
          <p14:sldIdLst>
            <p14:sldId id="283"/>
          </p14:sldIdLst>
        </p14:section>
        <p14:section name="Citations" id="{48A66E72-CCBB-4540-B802-D3E3C20AD7D7}">
          <p14:sldIdLst>
            <p14:sldId id="28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5F0A"/>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4660"/>
  </p:normalViewPr>
  <p:slideViewPr>
    <p:cSldViewPr snapToGrid="0">
      <p:cViewPr varScale="1">
        <p:scale>
          <a:sx n="109" d="100"/>
          <a:sy n="109" d="100"/>
        </p:scale>
        <p:origin x="49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92EA7-858F-4B44-B015-877BFE5925AB}" type="datetimeFigureOut">
              <a:rPr lang="en-US" smtClean="0"/>
              <a:t>8/2/2019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2FB39-1398-40D8-9A7E-B2F7B9CEAD5C}" type="slidenum">
              <a:rPr lang="en-US" smtClean="0"/>
              <a:t>‹#›</a:t>
            </a:fld>
            <a:endParaRPr lang="en-US"/>
          </a:p>
        </p:txBody>
      </p:sp>
    </p:spTree>
    <p:extLst>
      <p:ext uri="{BB962C8B-B14F-4D97-AF65-F5344CB8AC3E}">
        <p14:creationId xmlns:p14="http://schemas.microsoft.com/office/powerpoint/2010/main" val="2451851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yeah, change the title. This one </a:t>
            </a:r>
            <a:r>
              <a:rPr lang="en-US"/>
              <a:t>is trash.</a:t>
            </a:r>
            <a:endParaRPr/>
          </a:p>
        </p:txBody>
      </p:sp>
    </p:spTree>
    <p:extLst>
      <p:ext uri="{BB962C8B-B14F-4D97-AF65-F5344CB8AC3E}">
        <p14:creationId xmlns:p14="http://schemas.microsoft.com/office/powerpoint/2010/main" val="19474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._.</a:t>
            </a:r>
          </a:p>
        </p:txBody>
      </p:sp>
      <p:sp>
        <p:nvSpPr>
          <p:cNvPr id="4" name="Slide Number Placeholder 3"/>
          <p:cNvSpPr>
            <a:spLocks noGrp="1"/>
          </p:cNvSpPr>
          <p:nvPr>
            <p:ph type="sldNum" sz="quarter" idx="5"/>
          </p:nvPr>
        </p:nvSpPr>
        <p:spPr/>
        <p:txBody>
          <a:bodyPr/>
          <a:lstStyle/>
          <a:p>
            <a:fld id="{DEA2FB39-1398-40D8-9A7E-B2F7B9CEAD5C}" type="slidenum">
              <a:rPr lang="en-US" smtClean="0"/>
              <a:t>23</a:t>
            </a:fld>
            <a:endParaRPr lang="en-US"/>
          </a:p>
        </p:txBody>
      </p:sp>
    </p:spTree>
    <p:extLst>
      <p:ext uri="{BB962C8B-B14F-4D97-AF65-F5344CB8AC3E}">
        <p14:creationId xmlns:p14="http://schemas.microsoft.com/office/powerpoint/2010/main" val="180071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c1d9bc1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c1d9bc1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63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c1d9bc1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c1d9bc1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t>CRYBA1 CRYBA4 </a:t>
            </a:r>
            <a:r>
              <a:rPr lang="en-US" sz="800" dirty="0" err="1"/>
              <a:t>CRYBA4</a:t>
            </a:r>
            <a:r>
              <a:rPr lang="en-US" sz="800" dirty="0"/>
              <a:t> CRYBB1 CRYBB2 CRYBB3 </a:t>
            </a:r>
            <a:r>
              <a:rPr lang="en-US" sz="800" dirty="0" err="1"/>
              <a:t>CRYBB3</a:t>
            </a:r>
            <a:r>
              <a:rPr lang="en-US" sz="800" dirty="0"/>
              <a:t> CRYGA CRYGB </a:t>
            </a:r>
            <a:endParaRPr dirty="0"/>
          </a:p>
        </p:txBody>
      </p:sp>
    </p:spTree>
    <p:extLst>
      <p:ext uri="{BB962C8B-B14F-4D97-AF65-F5344CB8AC3E}">
        <p14:creationId xmlns:p14="http://schemas.microsoft.com/office/powerpoint/2010/main" val="70417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c1d9bc1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c1d9bc1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2698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Shock</a:t>
            </a:r>
            <a:r>
              <a:rPr lang="en-US" baseline="0" dirty="0" smtClean="0"/>
              <a:t> and awe</a:t>
            </a:r>
            <a:endParaRPr lang="en-US" dirty="0"/>
          </a:p>
        </p:txBody>
      </p:sp>
      <p:sp>
        <p:nvSpPr>
          <p:cNvPr id="4" name="Slide Number Placeholder 3"/>
          <p:cNvSpPr>
            <a:spLocks noGrp="1"/>
          </p:cNvSpPr>
          <p:nvPr>
            <p:ph type="sldNum" sz="quarter" idx="10"/>
          </p:nvPr>
        </p:nvSpPr>
        <p:spPr/>
        <p:txBody>
          <a:bodyPr/>
          <a:lstStyle/>
          <a:p>
            <a:fld id="{DEA2FB39-1398-40D8-9A7E-B2F7B9CEAD5C}" type="slidenum">
              <a:rPr lang="en-US" smtClean="0"/>
              <a:t>14</a:t>
            </a:fld>
            <a:endParaRPr lang="en-US"/>
          </a:p>
        </p:txBody>
      </p:sp>
    </p:spTree>
    <p:extLst>
      <p:ext uri="{BB962C8B-B14F-4D97-AF65-F5344CB8AC3E}">
        <p14:creationId xmlns:p14="http://schemas.microsoft.com/office/powerpoint/2010/main" val="2650806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2FB39-1398-40D8-9A7E-B2F7B9CEAD5C}" type="slidenum">
              <a:rPr lang="en-US" smtClean="0"/>
              <a:t>15</a:t>
            </a:fld>
            <a:endParaRPr lang="en-US"/>
          </a:p>
        </p:txBody>
      </p:sp>
    </p:spTree>
    <p:extLst>
      <p:ext uri="{BB962C8B-B14F-4D97-AF65-F5344CB8AC3E}">
        <p14:creationId xmlns:p14="http://schemas.microsoft.com/office/powerpoint/2010/main" val="309936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 development; overall, developmental functions</a:t>
            </a:r>
          </a:p>
        </p:txBody>
      </p:sp>
      <p:sp>
        <p:nvSpPr>
          <p:cNvPr id="4" name="Slide Number Placeholder 3"/>
          <p:cNvSpPr>
            <a:spLocks noGrp="1"/>
          </p:cNvSpPr>
          <p:nvPr>
            <p:ph type="sldNum" sz="quarter" idx="5"/>
          </p:nvPr>
        </p:nvSpPr>
        <p:spPr/>
        <p:txBody>
          <a:bodyPr/>
          <a:lstStyle/>
          <a:p>
            <a:fld id="{DEA2FB39-1398-40D8-9A7E-B2F7B9CEAD5C}" type="slidenum">
              <a:rPr lang="en-US" smtClean="0"/>
              <a:t>19</a:t>
            </a:fld>
            <a:endParaRPr lang="en-US"/>
          </a:p>
        </p:txBody>
      </p:sp>
    </p:spTree>
    <p:extLst>
      <p:ext uri="{BB962C8B-B14F-4D97-AF65-F5344CB8AC3E}">
        <p14:creationId xmlns:p14="http://schemas.microsoft.com/office/powerpoint/2010/main" val="10806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2FB39-1398-40D8-9A7E-B2F7B9CEAD5C}" type="slidenum">
              <a:rPr lang="en-US" smtClean="0"/>
              <a:t>20</a:t>
            </a:fld>
            <a:endParaRPr lang="en-US"/>
          </a:p>
        </p:txBody>
      </p:sp>
    </p:spTree>
    <p:extLst>
      <p:ext uri="{BB962C8B-B14F-4D97-AF65-F5344CB8AC3E}">
        <p14:creationId xmlns:p14="http://schemas.microsoft.com/office/powerpoint/2010/main" val="2909068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Fructose = sugar = related; emphasize more and downplay the fact that there’s only three (two) genes</a:t>
            </a:r>
          </a:p>
        </p:txBody>
      </p:sp>
      <p:sp>
        <p:nvSpPr>
          <p:cNvPr id="4" name="Slide Number Placeholder 3"/>
          <p:cNvSpPr>
            <a:spLocks noGrp="1"/>
          </p:cNvSpPr>
          <p:nvPr>
            <p:ph type="sldNum" sz="quarter" idx="5"/>
          </p:nvPr>
        </p:nvSpPr>
        <p:spPr/>
        <p:txBody>
          <a:bodyPr/>
          <a:lstStyle/>
          <a:p>
            <a:fld id="{DEA2FB39-1398-40D8-9A7E-B2F7B9CEAD5C}" type="slidenum">
              <a:rPr lang="en-US" smtClean="0"/>
              <a:t>22</a:t>
            </a:fld>
            <a:endParaRPr lang="en-US"/>
          </a:p>
        </p:txBody>
      </p:sp>
    </p:spTree>
    <p:extLst>
      <p:ext uri="{BB962C8B-B14F-4D97-AF65-F5344CB8AC3E}">
        <p14:creationId xmlns:p14="http://schemas.microsoft.com/office/powerpoint/2010/main" val="3818715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9CEF2D-C839-41A0-817E-03595D1CB546}"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AC9B5-9543-4447-B896-CFFB2C6D783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42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Right)">
    <p:spTree>
      <p:nvGrpSpPr>
        <p:cNvPr id="1" name=""/>
        <p:cNvGrpSpPr/>
        <p:nvPr/>
      </p:nvGrpSpPr>
      <p:grpSpPr>
        <a:xfrm>
          <a:off x="0" y="0"/>
          <a:ext cx="0" cy="0"/>
          <a:chOff x="0" y="0"/>
          <a:chExt cx="0" cy="0"/>
        </a:xfrm>
      </p:grpSpPr>
      <p:sp>
        <p:nvSpPr>
          <p:cNvPr id="8" name="Rectangle 7"/>
          <p:cNvSpPr/>
          <p:nvPr/>
        </p:nvSpPr>
        <p:spPr>
          <a:xfrm>
            <a:off x="814120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109205"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2020" y="594360"/>
            <a:ext cx="3200400" cy="62398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889686" y="731520"/>
            <a:ext cx="6492240" cy="5257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542020" y="1218341"/>
            <a:ext cx="3200400" cy="5078626"/>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8542020" y="6461105"/>
            <a:ext cx="1771753" cy="365125"/>
          </a:xfrm>
        </p:spPr>
        <p:txBody>
          <a:bodyPr/>
          <a:lstStyle>
            <a:lvl1pPr algn="l">
              <a:defRPr/>
            </a:lvl1pPr>
          </a:lstStyle>
          <a:p>
            <a:fld id="{809CEF2D-C839-41A0-817E-03595D1CB546}" type="datetimeFigureOut">
              <a:rPr lang="en-US" smtClean="0"/>
              <a:t>8/2/2019</a:t>
            </a:fld>
            <a:endParaRPr lang="en-US"/>
          </a:p>
        </p:txBody>
      </p:sp>
      <p:sp>
        <p:nvSpPr>
          <p:cNvPr id="6" name="Footer Placeholder 5"/>
          <p:cNvSpPr>
            <a:spLocks noGrp="1"/>
          </p:cNvSpPr>
          <p:nvPr>
            <p:ph type="ftr" sz="quarter" idx="11"/>
          </p:nvPr>
        </p:nvSpPr>
        <p:spPr>
          <a:xfrm>
            <a:off x="889686" y="6461104"/>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0430395" y="6461105"/>
            <a:ext cx="1312025" cy="365125"/>
          </a:xfrm>
        </p:spPr>
        <p:txBody>
          <a:bodyPr/>
          <a:lstStyle>
            <a:lvl1pPr>
              <a:defRPr>
                <a:solidFill>
                  <a:schemeClr val="tx2"/>
                </a:solidFill>
              </a:defRPr>
            </a:lvl1pPr>
          </a:lstStyle>
          <a:p>
            <a:fld id="{8F1AC9B5-9543-4447-B896-CFFB2C6D7835}" type="slidenum">
              <a:rPr lang="en-US" smtClean="0"/>
              <a:t>‹#›</a:t>
            </a:fld>
            <a:endParaRPr lang="en-US"/>
          </a:p>
        </p:txBody>
      </p:sp>
    </p:spTree>
    <p:extLst>
      <p:ext uri="{BB962C8B-B14F-4D97-AF65-F5344CB8AC3E}">
        <p14:creationId xmlns:p14="http://schemas.microsoft.com/office/powerpoint/2010/main" val="157514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p:nvSpPr>
        <p:spPr>
          <a:xfrm>
            <a:off x="0" y="5486400"/>
            <a:ext cx="12188825"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545439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593904"/>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09CEF2D-C839-41A0-817E-03595D1CB546}"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3568296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CEF2D-C839-41A0-817E-03595D1CB546}"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2036861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CEF2D-C839-41A0-817E-03595D1CB546}"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3619432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2683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9CEF2D-C839-41A0-817E-03595D1CB546}"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1AC9B5-9543-4447-B896-CFFB2C6D7835}" type="slidenum">
              <a:rPr lang="en-US" smtClean="0"/>
              <a:t>‹#›</a:t>
            </a:fld>
            <a:endParaRPr lang="en-US"/>
          </a:p>
        </p:txBody>
      </p:sp>
      <p:sp>
        <p:nvSpPr>
          <p:cNvPr id="6" name="Google Shape;71;p15"/>
          <p:cNvSpPr txBox="1">
            <a:spLocks noGrp="1"/>
          </p:cNvSpPr>
          <p:nvPr>
            <p:ph type="title"/>
          </p:nvPr>
        </p:nvSpPr>
        <p:spPr>
          <a:xfrm>
            <a:off x="1097280" y="593367"/>
            <a:ext cx="10058400" cy="763600"/>
          </a:xfrm>
          <a:prstGeom prst="rect">
            <a:avLst/>
          </a:prstGeom>
        </p:spPr>
        <p:txBody>
          <a:bodyPr spcFirstLastPara="1" vert="horz" wrap="square" lIns="121900" tIns="121900" rIns="121900" bIns="121900" rtlCol="0" anchor="t" anchorCtr="0">
            <a:noAutofit/>
          </a:bodyPr>
          <a:lstStyle/>
          <a:p>
            <a:endParaRPr dirty="0"/>
          </a:p>
        </p:txBody>
      </p:sp>
      <p:sp>
        <p:nvSpPr>
          <p:cNvPr id="8" name="Content Placeholder 2"/>
          <p:cNvSpPr>
            <a:spLocks noGrp="1"/>
          </p:cNvSpPr>
          <p:nvPr>
            <p:ph idx="13"/>
          </p:nvPr>
        </p:nvSpPr>
        <p:spPr>
          <a:xfrm>
            <a:off x="1097280" y="1845734"/>
            <a:ext cx="10058400" cy="40233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06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9CEF2D-C839-41A0-817E-03595D1CB546}"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175389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aw Text">
    <p:spTree>
      <p:nvGrpSpPr>
        <p:cNvPr id="1" name=""/>
        <p:cNvGrpSpPr/>
        <p:nvPr/>
      </p:nvGrpSpPr>
      <p:grpSpPr>
        <a:xfrm>
          <a:off x="0" y="0"/>
          <a:ext cx="0" cy="0"/>
          <a:chOff x="0" y="0"/>
          <a:chExt cx="0" cy="0"/>
        </a:xfrm>
      </p:grpSpPr>
      <p:sp>
        <p:nvSpPr>
          <p:cNvPr id="8" name="Rectangle 7"/>
          <p:cNvSpPr/>
          <p:nvPr/>
        </p:nvSpPr>
        <p:spPr>
          <a:xfrm>
            <a:off x="16" y="0"/>
            <a:ext cx="771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76426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rot="16200000">
            <a:off x="-3011836" y="3116116"/>
            <a:ext cx="6777131" cy="640456"/>
          </a:xfrm>
        </p:spPr>
        <p:txBody>
          <a:bodyPr anchor="b">
            <a:normAutofit/>
          </a:bodyPr>
          <a:lstStyle>
            <a:lvl1pPr algn="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895577" y="47777"/>
            <a:ext cx="11254477" cy="647885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895578" y="6585358"/>
            <a:ext cx="9811138" cy="239552"/>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0838030" y="6585358"/>
            <a:ext cx="1312025" cy="239552"/>
          </a:xfrm>
        </p:spPr>
        <p:txBody>
          <a:bodyPr/>
          <a:lstStyle>
            <a:lvl1pPr>
              <a:defRPr>
                <a:solidFill>
                  <a:schemeClr val="tx2"/>
                </a:solidFill>
              </a:defRPr>
            </a:lvl1pPr>
          </a:lstStyle>
          <a:p>
            <a:fld id="{8F1AC9B5-9543-4447-B896-CFFB2C6D7835}" type="slidenum">
              <a:rPr lang="en-US" smtClean="0"/>
              <a:t>‹#›</a:t>
            </a:fld>
            <a:endParaRPr lang="en-US"/>
          </a:p>
        </p:txBody>
      </p:sp>
    </p:spTree>
    <p:extLst>
      <p:ext uri="{BB962C8B-B14F-4D97-AF65-F5344CB8AC3E}">
        <p14:creationId xmlns:p14="http://schemas.microsoft.com/office/powerpoint/2010/main" val="310591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9CEF2D-C839-41A0-817E-03595D1CB546}" type="datetimeFigureOut">
              <a:rPr lang="en-US" smtClean="0"/>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1AC9B5-9543-4447-B896-CFFB2C6D783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18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9CEF2D-C839-41A0-817E-03595D1CB546}" type="datetimeFigureOut">
              <a:rPr lang="en-US" smtClean="0"/>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13231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9CEF2D-C839-41A0-817E-03595D1CB546}" type="datetimeFigureOut">
              <a:rPr lang="en-US" smtClean="0"/>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2545333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9CEF2D-C839-41A0-817E-03595D1CB546}" type="datetimeFigureOut">
              <a:rPr lang="en-US" smtClean="0"/>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342132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9CEF2D-C839-41A0-817E-03595D1CB546}" type="datetimeFigureOut">
              <a:rPr lang="en-US" smtClean="0"/>
              <a:t>8/2/2019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F1AC9B5-9543-4447-B896-CFFB2C6D7835}" type="slidenum">
              <a:rPr lang="en-US" smtClean="0"/>
              <a:t>‹#›</a:t>
            </a:fld>
            <a:endParaRPr lang="en-US"/>
          </a:p>
        </p:txBody>
      </p:sp>
    </p:spTree>
    <p:extLst>
      <p:ext uri="{BB962C8B-B14F-4D97-AF65-F5344CB8AC3E}">
        <p14:creationId xmlns:p14="http://schemas.microsoft.com/office/powerpoint/2010/main" val="247961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60"/>
            <a:ext cx="3200400" cy="640456"/>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234816"/>
            <a:ext cx="3200400" cy="5070389"/>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9CEF2D-C839-41A0-817E-03595D1CB546}" type="datetimeFigureOut">
              <a:rPr lang="en-US" smtClean="0"/>
              <a:t>8/2/2019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F1AC9B5-9543-4447-B896-CFFB2C6D7835}" type="slidenum">
              <a:rPr lang="en-US" smtClean="0"/>
              <a:t>‹#›</a:t>
            </a:fld>
            <a:endParaRPr lang="en-US"/>
          </a:p>
        </p:txBody>
      </p:sp>
    </p:spTree>
    <p:extLst>
      <p:ext uri="{BB962C8B-B14F-4D97-AF65-F5344CB8AC3E}">
        <p14:creationId xmlns:p14="http://schemas.microsoft.com/office/powerpoint/2010/main" val="4009663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9CEF2D-C839-41A0-817E-03595D1CB546}" type="datetimeFigureOut">
              <a:rPr lang="en-US" smtClean="0"/>
              <a:t>8/2/2019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F1AC9B5-9543-4447-B896-CFFB2C6D783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836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63" r:id="rId4"/>
    <p:sldLayoutId id="2147483664" r:id="rId5"/>
    <p:sldLayoutId id="2147483665" r:id="rId6"/>
    <p:sldLayoutId id="2147483666" r:id="rId7"/>
    <p:sldLayoutId id="2147483667" r:id="rId8"/>
    <p:sldLayoutId id="2147483668" r:id="rId9"/>
    <p:sldLayoutId id="2147483674" r:id="rId10"/>
    <p:sldLayoutId id="2147483669" r:id="rId11"/>
    <p:sldLayoutId id="2147483670" r:id="rId12"/>
    <p:sldLayoutId id="2147483671" r:id="rId13"/>
    <p:sldLayoutId id="2147483672" r:id="rId14"/>
    <p:sldLayoutId id="2147483673" r:id="rId15"/>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jpeg"/><Relationship Id="rId3" Type="http://schemas.openxmlformats.org/officeDocument/2006/relationships/image" Target="../media/image34.JPG"/><Relationship Id="rId7" Type="http://schemas.openxmlformats.org/officeDocument/2006/relationships/image" Target="../media/image38.jpeg"/><Relationship Id="rId12"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7.JPG"/><Relationship Id="rId11" Type="http://schemas.openxmlformats.org/officeDocument/2006/relationships/image" Target="../media/image42.jpeg"/><Relationship Id="rId5" Type="http://schemas.openxmlformats.org/officeDocument/2006/relationships/image" Target="../media/image36.JPG"/><Relationship Id="rId10" Type="http://schemas.openxmlformats.org/officeDocument/2006/relationships/image" Target="../media/image41.jpeg"/><Relationship Id="rId4" Type="http://schemas.openxmlformats.org/officeDocument/2006/relationships/image" Target="../media/image35.JPG"/><Relationship Id="rId9" Type="http://schemas.openxmlformats.org/officeDocument/2006/relationships/image" Target="../media/image40.jpeg"/><Relationship Id="rId14" Type="http://schemas.openxmlformats.org/officeDocument/2006/relationships/image" Target="../media/image4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gif"/><Relationship Id="rId7" Type="http://schemas.openxmlformats.org/officeDocument/2006/relationships/image" Target="../media/image11.jpeg"/><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pPr algn="ctr">
              <a:spcBef>
                <a:spcPts val="0"/>
              </a:spcBef>
            </a:pPr>
            <a:r>
              <a:rPr lang="en" sz="4800" dirty="0" smtClean="0"/>
              <a:t>Discovery of Two Genetic Functions Related to Cataractogenesis</a:t>
            </a:r>
            <a:endParaRPr sz="4800" dirty="0"/>
          </a:p>
        </p:txBody>
      </p:sp>
      <p:sp>
        <p:nvSpPr>
          <p:cNvPr id="55" name="Google Shape;55;p13"/>
          <p:cNvSpPr txBox="1">
            <a:spLocks noGrp="1"/>
          </p:cNvSpPr>
          <p:nvPr>
            <p:ph type="subTitle" idx="1"/>
          </p:nvPr>
        </p:nvSpPr>
        <p:spPr>
          <a:prstGeom prst="rect">
            <a:avLst/>
          </a:prstGeom>
        </p:spPr>
        <p:txBody>
          <a:bodyPr spcFirstLastPara="1" vert="horz" wrap="square" lIns="121900" tIns="121900" rIns="121900" bIns="121900" rtlCol="0" anchor="t" anchorCtr="0">
            <a:noAutofit/>
          </a:bodyPr>
          <a:lstStyle/>
          <a:p>
            <a:pPr algn="ctr">
              <a:spcBef>
                <a:spcPts val="0"/>
              </a:spcBef>
              <a:spcAft>
                <a:spcPts val="0"/>
              </a:spcAft>
            </a:pPr>
            <a:endParaRPr dirty="0"/>
          </a:p>
        </p:txBody>
      </p:sp>
    </p:spTree>
    <p:extLst>
      <p:ext uri="{BB962C8B-B14F-4D97-AF65-F5344CB8AC3E}">
        <p14:creationId xmlns:p14="http://schemas.microsoft.com/office/powerpoint/2010/main" val="3753254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Gene Collection</a:t>
            </a:r>
          </a:p>
        </p:txBody>
      </p:sp>
      <p:sp>
        <p:nvSpPr>
          <p:cNvPr id="4" name="Content Placeholder 3"/>
          <p:cNvSpPr>
            <a:spLocks noGrp="1"/>
          </p:cNvSpPr>
          <p:nvPr>
            <p:ph sz="half" idx="2"/>
          </p:nvPr>
        </p:nvSpPr>
        <p:spPr/>
        <p:txBody>
          <a:bodyPr/>
          <a:lstStyle/>
          <a:p>
            <a:r>
              <a:rPr lang="en-US" dirty="0"/>
              <a:t>Cataract-related genes were collected from:</a:t>
            </a:r>
          </a:p>
          <a:p>
            <a:pPr lvl="1">
              <a:buFont typeface="Arial" panose="020B0604020202020204" pitchFamily="34" charset="0"/>
              <a:buChar char="•"/>
            </a:pPr>
            <a:r>
              <a:rPr lang="en-US" dirty="0"/>
              <a:t>PubMed Gene</a:t>
            </a:r>
          </a:p>
          <a:p>
            <a:pPr lvl="2">
              <a:buFont typeface="Arial" panose="020B0604020202020204" pitchFamily="34" charset="0"/>
              <a:buChar char="•"/>
            </a:pPr>
            <a:r>
              <a:rPr lang="en-US" dirty="0"/>
              <a:t>Using query “cataract &amp; “homo sapiens”[Organism]”</a:t>
            </a:r>
          </a:p>
          <a:p>
            <a:pPr lvl="1">
              <a:buFont typeface="Arial" panose="020B0604020202020204" pitchFamily="34" charset="0"/>
              <a:buChar char="•"/>
            </a:pPr>
            <a:r>
              <a:rPr lang="en-US" dirty="0" err="1"/>
              <a:t>Phenopedia</a:t>
            </a:r>
            <a:endParaRPr lang="en-US" dirty="0"/>
          </a:p>
          <a:p>
            <a:pPr lvl="2">
              <a:buFont typeface="Arial" panose="020B0604020202020204" pitchFamily="34" charset="0"/>
              <a:buChar char="•"/>
            </a:pPr>
            <a:r>
              <a:rPr lang="en-US" dirty="0"/>
              <a:t>Genes found under Cataract disease</a:t>
            </a:r>
          </a:p>
          <a:p>
            <a:pPr lvl="2">
              <a:buFont typeface="Arial" panose="020B0604020202020204" pitchFamily="34" charset="0"/>
              <a:buChar char="•"/>
            </a:pPr>
            <a:endParaRPr lang="en-US" dirty="0"/>
          </a:p>
        </p:txBody>
      </p:sp>
      <p:sp>
        <p:nvSpPr>
          <p:cNvPr id="5" name="Text Placeholder 4"/>
          <p:cNvSpPr>
            <a:spLocks noGrp="1"/>
          </p:cNvSpPr>
          <p:nvPr>
            <p:ph type="body" sz="quarter" idx="3"/>
          </p:nvPr>
        </p:nvSpPr>
        <p:spPr/>
        <p:txBody>
          <a:bodyPr/>
          <a:lstStyle/>
          <a:p>
            <a:r>
              <a:rPr lang="en-US" dirty="0"/>
              <a:t>Gene Clustering</a:t>
            </a:r>
          </a:p>
        </p:txBody>
      </p:sp>
      <p:sp>
        <p:nvSpPr>
          <p:cNvPr id="6" name="Content Placeholder 5"/>
          <p:cNvSpPr>
            <a:spLocks noGrp="1"/>
          </p:cNvSpPr>
          <p:nvPr>
            <p:ph sz="quarter" idx="4"/>
          </p:nvPr>
        </p:nvSpPr>
        <p:spPr/>
        <p:txBody>
          <a:bodyPr/>
          <a:lstStyle/>
          <a:p>
            <a:r>
              <a:rPr lang="en-US" dirty="0"/>
              <a:t>Gene collections were submitted separately to </a:t>
            </a:r>
            <a:r>
              <a:rPr lang="en-US" dirty="0" err="1"/>
              <a:t>GeneFriends:RNASeq</a:t>
            </a:r>
            <a:endParaRPr lang="en-US" dirty="0"/>
          </a:p>
          <a:p>
            <a:r>
              <a:rPr lang="en-US" dirty="0" err="1"/>
              <a:t>GeneFriends</a:t>
            </a:r>
            <a:r>
              <a:rPr lang="en-US" dirty="0"/>
              <a:t>-generated networks were mapped in </a:t>
            </a:r>
            <a:r>
              <a:rPr lang="en-US" dirty="0" err="1"/>
              <a:t>Cytoscape</a:t>
            </a:r>
            <a:endParaRPr lang="en-US" dirty="0"/>
          </a:p>
          <a:p>
            <a:r>
              <a:rPr lang="en-US" dirty="0"/>
              <a:t>Clusters were identified via </a:t>
            </a:r>
            <a:r>
              <a:rPr lang="en-US" dirty="0" err="1"/>
              <a:t>ClusterONE</a:t>
            </a:r>
            <a:r>
              <a:rPr lang="en-US" dirty="0"/>
              <a:t> app with parameter “Haircut threshold” set to 0.05, all others left as default</a:t>
            </a:r>
          </a:p>
        </p:txBody>
      </p:sp>
      <p:sp>
        <p:nvSpPr>
          <p:cNvPr id="8" name="Title 7"/>
          <p:cNvSpPr>
            <a:spLocks noGrp="1"/>
          </p:cNvSpPr>
          <p:nvPr>
            <p:ph type="title"/>
          </p:nvPr>
        </p:nvSpPr>
        <p:spPr/>
        <p:txBody>
          <a:bodyPr/>
          <a:lstStyle/>
          <a:p>
            <a:r>
              <a:rPr lang="en-US" dirty="0"/>
              <a:t>Methods</a:t>
            </a:r>
          </a:p>
        </p:txBody>
      </p:sp>
      <p:grpSp>
        <p:nvGrpSpPr>
          <p:cNvPr id="28" name="Group 27"/>
          <p:cNvGrpSpPr/>
          <p:nvPr/>
        </p:nvGrpSpPr>
        <p:grpSpPr>
          <a:xfrm>
            <a:off x="10341032" y="613849"/>
            <a:ext cx="1138843" cy="606368"/>
            <a:chOff x="2601884" y="806332"/>
            <a:chExt cx="6365150" cy="3389076"/>
          </a:xfrm>
        </p:grpSpPr>
        <p:sp>
          <p:nvSpPr>
            <p:cNvPr id="46" name="Rounded Rectangle 45"/>
            <p:cNvSpPr/>
            <p:nvPr/>
          </p:nvSpPr>
          <p:spPr>
            <a:xfrm>
              <a:off x="2601884" y="806332"/>
              <a:ext cx="1737359" cy="2086496"/>
            </a:xfrm>
            <a:prstGeom prst="roundRect">
              <a:avLst/>
            </a:prstGeom>
            <a:solidFill>
              <a:srgbClr val="FF0000"/>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42" name="Rounded Rectangle 41"/>
            <p:cNvSpPr/>
            <p:nvPr/>
          </p:nvSpPr>
          <p:spPr>
            <a:xfrm>
              <a:off x="4915780" y="806332"/>
              <a:ext cx="1737359" cy="208649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38" name="Rounded Rectangle 37"/>
            <p:cNvSpPr/>
            <p:nvPr/>
          </p:nvSpPr>
          <p:spPr>
            <a:xfrm>
              <a:off x="7229675" y="806332"/>
              <a:ext cx="1737359" cy="20864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36" name="Oval 35"/>
            <p:cNvSpPr/>
            <p:nvPr/>
          </p:nvSpPr>
          <p:spPr>
            <a:xfrm>
              <a:off x="6459427" y="3150547"/>
              <a:ext cx="1044861" cy="1044861"/>
            </a:xfrm>
            <a:prstGeom prst="ellipse">
              <a:avLst/>
            </a:prstGeom>
            <a:solidFill>
              <a:schemeClr val="bg1"/>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33" name="Straight Arrow Connector 32"/>
            <p:cNvCxnSpPr>
              <a:stCxn id="46" idx="3"/>
              <a:endCxn id="42" idx="1"/>
            </p:cNvCxnSpPr>
            <p:nvPr/>
          </p:nvCxnSpPr>
          <p:spPr>
            <a:xfrm flipV="1">
              <a:off x="4339244" y="1849580"/>
              <a:ext cx="576535" cy="1"/>
            </a:xfrm>
            <a:prstGeom prst="straightConnector1">
              <a:avLst/>
            </a:prstGeom>
            <a:ln>
              <a:solidFill>
                <a:srgbClr val="E4831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3"/>
              <a:endCxn id="38" idx="1"/>
            </p:cNvCxnSpPr>
            <p:nvPr/>
          </p:nvCxnSpPr>
          <p:spPr>
            <a:xfrm>
              <a:off x="6653139" y="1849580"/>
              <a:ext cx="576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42" idx="2"/>
              <a:endCxn id="36" idx="2"/>
            </p:cNvCxnSpPr>
            <p:nvPr/>
          </p:nvCxnSpPr>
          <p:spPr>
            <a:xfrm rot="16200000" flipH="1">
              <a:off x="5731867" y="2945418"/>
              <a:ext cx="780151" cy="674967"/>
            </a:xfrm>
            <a:prstGeom prst="bentConnector2">
              <a:avLst/>
            </a:prstGeom>
            <a:ln>
              <a:solidFill>
                <a:srgbClr val="E4831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958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Text Placeholder 2"/>
          <p:cNvSpPr>
            <a:spLocks noGrp="1"/>
          </p:cNvSpPr>
          <p:nvPr>
            <p:ph type="body" idx="1"/>
          </p:nvPr>
        </p:nvSpPr>
        <p:spPr/>
        <p:txBody>
          <a:bodyPr/>
          <a:lstStyle/>
          <a:p>
            <a:r>
              <a:rPr lang="en-US" dirty="0"/>
              <a:t>Function Analysis</a:t>
            </a:r>
          </a:p>
        </p:txBody>
      </p:sp>
      <p:sp>
        <p:nvSpPr>
          <p:cNvPr id="4" name="Content Placeholder 3"/>
          <p:cNvSpPr>
            <a:spLocks noGrp="1"/>
          </p:cNvSpPr>
          <p:nvPr>
            <p:ph sz="half" idx="2"/>
          </p:nvPr>
        </p:nvSpPr>
        <p:spPr/>
        <p:txBody>
          <a:bodyPr/>
          <a:lstStyle/>
          <a:p>
            <a:r>
              <a:rPr lang="en-US" dirty="0"/>
              <a:t>Clusters were analyzed within </a:t>
            </a:r>
            <a:r>
              <a:rPr lang="en-US" dirty="0" err="1"/>
              <a:t>Cytoscape</a:t>
            </a:r>
            <a:r>
              <a:rPr lang="en-US" dirty="0"/>
              <a:t> using </a:t>
            </a:r>
            <a:r>
              <a:rPr lang="en-US" dirty="0" err="1"/>
              <a:t>BinGO</a:t>
            </a:r>
            <a:r>
              <a:rPr lang="en-US" dirty="0"/>
              <a:t> app</a:t>
            </a:r>
          </a:p>
          <a:p>
            <a:pPr lvl="1"/>
            <a:r>
              <a:rPr lang="en-US" dirty="0"/>
              <a:t>Yielded function results</a:t>
            </a:r>
          </a:p>
          <a:p>
            <a:r>
              <a:rPr lang="en-US" dirty="0"/>
              <a:t>Clusters were extracted from </a:t>
            </a:r>
            <a:r>
              <a:rPr lang="en-US" dirty="0" err="1"/>
              <a:t>Cytoscape</a:t>
            </a:r>
            <a:r>
              <a:rPr lang="en-US" dirty="0"/>
              <a:t> and processed in </a:t>
            </a:r>
            <a:r>
              <a:rPr lang="en-US" dirty="0" err="1"/>
              <a:t>GeneOntology</a:t>
            </a:r>
            <a:endParaRPr lang="en-US" dirty="0"/>
          </a:p>
          <a:p>
            <a:pPr lvl="1"/>
            <a:r>
              <a:rPr lang="en-US" dirty="0"/>
              <a:t>Yielded function and disease connections</a:t>
            </a:r>
          </a:p>
          <a:p>
            <a:endParaRPr lang="en-US" dirty="0"/>
          </a:p>
        </p:txBody>
      </p:sp>
      <p:sp>
        <p:nvSpPr>
          <p:cNvPr id="5" name="Text Placeholder 4"/>
          <p:cNvSpPr>
            <a:spLocks noGrp="1"/>
          </p:cNvSpPr>
          <p:nvPr>
            <p:ph type="body" sz="quarter" idx="3"/>
          </p:nvPr>
        </p:nvSpPr>
        <p:spPr/>
        <p:txBody>
          <a:bodyPr/>
          <a:lstStyle/>
          <a:p>
            <a:r>
              <a:rPr lang="en-US" dirty="0"/>
              <a:t>Pathway Analysis</a:t>
            </a:r>
          </a:p>
        </p:txBody>
      </p:sp>
      <p:sp>
        <p:nvSpPr>
          <p:cNvPr id="6" name="Content Placeholder 5"/>
          <p:cNvSpPr>
            <a:spLocks noGrp="1"/>
          </p:cNvSpPr>
          <p:nvPr>
            <p:ph sz="quarter" idx="4"/>
          </p:nvPr>
        </p:nvSpPr>
        <p:spPr/>
        <p:txBody>
          <a:bodyPr/>
          <a:lstStyle/>
          <a:p>
            <a:r>
              <a:rPr lang="en-US" dirty="0"/>
              <a:t>Clusters were processed in DAVID and Ingenuity to search for pathways</a:t>
            </a:r>
          </a:p>
        </p:txBody>
      </p:sp>
      <p:grpSp>
        <p:nvGrpSpPr>
          <p:cNvPr id="7" name="Group 6"/>
          <p:cNvGrpSpPr/>
          <p:nvPr/>
        </p:nvGrpSpPr>
        <p:grpSpPr>
          <a:xfrm>
            <a:off x="10341032" y="613849"/>
            <a:ext cx="1138843" cy="606368"/>
            <a:chOff x="2601884" y="806332"/>
            <a:chExt cx="6365150" cy="3389076"/>
          </a:xfrm>
        </p:grpSpPr>
        <p:sp>
          <p:nvSpPr>
            <p:cNvPr id="8" name="Rounded Rectangle 7"/>
            <p:cNvSpPr/>
            <p:nvPr/>
          </p:nvSpPr>
          <p:spPr>
            <a:xfrm>
              <a:off x="2601884" y="806332"/>
              <a:ext cx="1737359" cy="2086496"/>
            </a:xfrm>
            <a:prstGeom prst="roundRect">
              <a:avLst/>
            </a:prstGeom>
            <a:solidFill>
              <a:schemeClr val="bg1"/>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9" name="Rounded Rectangle 8"/>
            <p:cNvSpPr/>
            <p:nvPr/>
          </p:nvSpPr>
          <p:spPr>
            <a:xfrm>
              <a:off x="4915780" y="806332"/>
              <a:ext cx="1737359" cy="20864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10" name="Rounded Rectangle 9"/>
            <p:cNvSpPr/>
            <p:nvPr/>
          </p:nvSpPr>
          <p:spPr>
            <a:xfrm>
              <a:off x="7229675" y="806332"/>
              <a:ext cx="1737359" cy="208649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ysClr val="windowText" lastClr="000000"/>
                </a:solidFill>
              </a:endParaRPr>
            </a:p>
          </p:txBody>
        </p:sp>
        <p:sp>
          <p:nvSpPr>
            <p:cNvPr id="11" name="Oval 10"/>
            <p:cNvSpPr/>
            <p:nvPr/>
          </p:nvSpPr>
          <p:spPr>
            <a:xfrm>
              <a:off x="6459427" y="3150547"/>
              <a:ext cx="1044861" cy="1044861"/>
            </a:xfrm>
            <a:prstGeom prst="ellipse">
              <a:avLst/>
            </a:prstGeom>
            <a:solidFill>
              <a:srgbClr val="FF0000"/>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2" name="Straight Arrow Connector 11"/>
            <p:cNvCxnSpPr>
              <a:stCxn id="8" idx="3"/>
              <a:endCxn id="9" idx="1"/>
            </p:cNvCxnSpPr>
            <p:nvPr/>
          </p:nvCxnSpPr>
          <p:spPr>
            <a:xfrm flipV="1">
              <a:off x="4339244" y="1849580"/>
              <a:ext cx="576535" cy="1"/>
            </a:xfrm>
            <a:prstGeom prst="straightConnector1">
              <a:avLst/>
            </a:prstGeom>
            <a:ln>
              <a:solidFill>
                <a:srgbClr val="E4831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0" idx="1"/>
            </p:cNvCxnSpPr>
            <p:nvPr/>
          </p:nvCxnSpPr>
          <p:spPr>
            <a:xfrm>
              <a:off x="6653139" y="1849580"/>
              <a:ext cx="576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2"/>
              <a:endCxn id="11" idx="2"/>
            </p:cNvCxnSpPr>
            <p:nvPr/>
          </p:nvCxnSpPr>
          <p:spPr>
            <a:xfrm rot="16200000" flipH="1">
              <a:off x="5731867" y="2945418"/>
              <a:ext cx="780151" cy="674967"/>
            </a:xfrm>
            <a:prstGeom prst="bentConnector2">
              <a:avLst/>
            </a:prstGeom>
            <a:ln>
              <a:solidFill>
                <a:srgbClr val="E4831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1775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Initial gene collection was performed through PubMed Gene and </a:t>
            </a:r>
            <a:r>
              <a:rPr lang="en-US" dirty="0" err="1" smtClean="0"/>
              <a:t>Phenopedia</a:t>
            </a:r>
            <a:r>
              <a:rPr lang="en-US" dirty="0" smtClean="0"/>
              <a:t> (Yu et al, 2009). Individual gene lists from each source were compiled and submitted to </a:t>
            </a:r>
            <a:r>
              <a:rPr lang="en-US" dirty="0" err="1" smtClean="0"/>
              <a:t>GeneFriends</a:t>
            </a:r>
            <a:r>
              <a:rPr lang="en-US" dirty="0" smtClean="0"/>
              <a:t> </a:t>
            </a:r>
            <a:r>
              <a:rPr lang="en-US" dirty="0" err="1" smtClean="0"/>
              <a:t>RNASeq</a:t>
            </a:r>
            <a:r>
              <a:rPr lang="en-US" dirty="0" smtClean="0"/>
              <a:t> (Dam et al, 2012), and the resulting .SIF files were imported into </a:t>
            </a:r>
            <a:r>
              <a:rPr lang="en-US" dirty="0" err="1" smtClean="0"/>
              <a:t>Cytoscape</a:t>
            </a:r>
            <a:r>
              <a:rPr lang="en-US" dirty="0" smtClean="0"/>
              <a:t> (Shannon et al, 2003). The generated networks were processed using the </a:t>
            </a:r>
            <a:r>
              <a:rPr lang="en-US" dirty="0" err="1" smtClean="0"/>
              <a:t>ClusterONE</a:t>
            </a:r>
            <a:r>
              <a:rPr lang="en-US" dirty="0" smtClean="0"/>
              <a:t> app (</a:t>
            </a:r>
            <a:r>
              <a:rPr lang="en-US" dirty="0" err="1" smtClean="0"/>
              <a:t>Nepusz</a:t>
            </a:r>
            <a:r>
              <a:rPr lang="en-US" dirty="0" smtClean="0"/>
              <a:t> et al, 2012). The resulting clusters were processed using the </a:t>
            </a:r>
            <a:r>
              <a:rPr lang="en-US" dirty="0" err="1" smtClean="0"/>
              <a:t>BinGO</a:t>
            </a:r>
            <a:r>
              <a:rPr lang="en-US" dirty="0" smtClean="0"/>
              <a:t> app (</a:t>
            </a:r>
            <a:r>
              <a:rPr lang="en-US" dirty="0" err="1" smtClean="0"/>
              <a:t>Maere</a:t>
            </a:r>
            <a:r>
              <a:rPr lang="en-US" dirty="0" smtClean="0"/>
              <a:t> et al, 2005), and extracted from </a:t>
            </a:r>
            <a:r>
              <a:rPr lang="en-US" dirty="0" err="1" smtClean="0"/>
              <a:t>Cytoscape</a:t>
            </a:r>
            <a:r>
              <a:rPr lang="en-US" dirty="0" smtClean="0"/>
              <a:t> and processed with </a:t>
            </a:r>
            <a:r>
              <a:rPr lang="en-US" dirty="0" err="1" smtClean="0"/>
              <a:t>GeneOntology</a:t>
            </a:r>
            <a:r>
              <a:rPr lang="en-US" dirty="0" smtClean="0"/>
              <a:t> (</a:t>
            </a:r>
            <a:r>
              <a:rPr lang="en-US" dirty="0" err="1" smtClean="0"/>
              <a:t>Ashburner</a:t>
            </a:r>
            <a:r>
              <a:rPr lang="en-US" dirty="0" smtClean="0"/>
              <a:t> et al, 2000. Networks were generated through Ingenuity Pathway Analysis (</a:t>
            </a:r>
            <a:r>
              <a:rPr lang="en-US" dirty="0" err="1"/>
              <a:t>Krämer</a:t>
            </a:r>
            <a:r>
              <a:rPr lang="en-US" dirty="0"/>
              <a:t> et al, 2013</a:t>
            </a:r>
            <a:r>
              <a:rPr lang="en-US" dirty="0" smtClean="0"/>
              <a:t>), and pathways were analyzed in </a:t>
            </a:r>
            <a:r>
              <a:rPr lang="en-US" dirty="0"/>
              <a:t>DAVID 6.8 (Huang et al, 2008</a:t>
            </a:r>
            <a:r>
              <a:rPr lang="en-US" dirty="0" smtClean="0"/>
              <a:t>). </a:t>
            </a:r>
          </a:p>
        </p:txBody>
      </p:sp>
    </p:spTree>
    <p:extLst>
      <p:ext uri="{BB962C8B-B14F-4D97-AF65-F5344CB8AC3E}">
        <p14:creationId xmlns:p14="http://schemas.microsoft.com/office/powerpoint/2010/main" val="375703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Results</a:t>
            </a:r>
          </a:p>
        </p:txBody>
      </p:sp>
    </p:spTree>
    <p:extLst>
      <p:ext uri="{BB962C8B-B14F-4D97-AF65-F5344CB8AC3E}">
        <p14:creationId xmlns:p14="http://schemas.microsoft.com/office/powerpoint/2010/main" val="1132801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91" y="0"/>
            <a:ext cx="5280835" cy="507316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1701" y="0"/>
            <a:ext cx="5280835" cy="5073162"/>
          </a:xfrm>
          <a:prstGeom prst="rect">
            <a:avLst/>
          </a:prstGeom>
        </p:spPr>
      </p:pic>
      <p:sp>
        <p:nvSpPr>
          <p:cNvPr id="5" name="TextBox 4"/>
          <p:cNvSpPr txBox="1"/>
          <p:nvPr/>
        </p:nvSpPr>
        <p:spPr>
          <a:xfrm>
            <a:off x="650631" y="5073162"/>
            <a:ext cx="1909177" cy="369332"/>
          </a:xfrm>
          <a:prstGeom prst="rect">
            <a:avLst/>
          </a:prstGeom>
          <a:noFill/>
        </p:spPr>
        <p:txBody>
          <a:bodyPr wrap="none" rtlCol="0">
            <a:spAutoFit/>
          </a:bodyPr>
          <a:lstStyle/>
          <a:p>
            <a:r>
              <a:rPr lang="en-US" dirty="0" err="1" smtClean="0"/>
              <a:t>Phenopedia</a:t>
            </a:r>
            <a:r>
              <a:rPr lang="en-US" dirty="0" smtClean="0"/>
              <a:t> genes</a:t>
            </a:r>
            <a:endParaRPr lang="en-US" dirty="0"/>
          </a:p>
        </p:txBody>
      </p:sp>
      <p:sp>
        <p:nvSpPr>
          <p:cNvPr id="6" name="TextBox 5"/>
          <p:cNvSpPr txBox="1"/>
          <p:nvPr/>
        </p:nvSpPr>
        <p:spPr>
          <a:xfrm>
            <a:off x="7051432" y="5073162"/>
            <a:ext cx="1583767" cy="369332"/>
          </a:xfrm>
          <a:prstGeom prst="rect">
            <a:avLst/>
          </a:prstGeom>
          <a:noFill/>
        </p:spPr>
        <p:txBody>
          <a:bodyPr wrap="none" rtlCol="0">
            <a:spAutoFit/>
          </a:bodyPr>
          <a:lstStyle/>
          <a:p>
            <a:r>
              <a:rPr lang="en-US" dirty="0" smtClean="0"/>
              <a:t>PubMed genes</a:t>
            </a:r>
            <a:endParaRPr lang="en-US" dirty="0"/>
          </a:p>
        </p:txBody>
      </p:sp>
      <p:sp>
        <p:nvSpPr>
          <p:cNvPr id="8" name="TextBox 7"/>
          <p:cNvSpPr txBox="1"/>
          <p:nvPr/>
        </p:nvSpPr>
        <p:spPr>
          <a:xfrm>
            <a:off x="4730262" y="5593904"/>
            <a:ext cx="7312274" cy="923330"/>
          </a:xfrm>
          <a:prstGeom prst="rect">
            <a:avLst/>
          </a:prstGeom>
          <a:noFill/>
        </p:spPr>
        <p:txBody>
          <a:bodyPr wrap="square" rtlCol="0">
            <a:spAutoFit/>
          </a:bodyPr>
          <a:lstStyle/>
          <a:p>
            <a:r>
              <a:rPr lang="en-US" dirty="0" smtClean="0">
                <a:solidFill>
                  <a:schemeClr val="bg1"/>
                </a:solidFill>
              </a:rPr>
              <a:t>These are the two gene networks imported from </a:t>
            </a:r>
            <a:r>
              <a:rPr lang="en-US" dirty="0" err="1" smtClean="0">
                <a:solidFill>
                  <a:schemeClr val="bg1"/>
                </a:solidFill>
              </a:rPr>
              <a:t>GeneFriends</a:t>
            </a:r>
            <a:r>
              <a:rPr lang="en-US" dirty="0" smtClean="0">
                <a:solidFill>
                  <a:schemeClr val="bg1"/>
                </a:solidFill>
              </a:rPr>
              <a:t> into </a:t>
            </a:r>
            <a:r>
              <a:rPr lang="en-US" dirty="0" err="1" smtClean="0">
                <a:solidFill>
                  <a:schemeClr val="bg1"/>
                </a:solidFill>
              </a:rPr>
              <a:t>Cytoscape</a:t>
            </a:r>
            <a:r>
              <a:rPr lang="en-US" dirty="0" smtClean="0">
                <a:solidFill>
                  <a:schemeClr val="bg1"/>
                </a:solidFill>
              </a:rPr>
              <a:t>. The </a:t>
            </a:r>
            <a:r>
              <a:rPr lang="en-US" dirty="0" err="1" smtClean="0">
                <a:solidFill>
                  <a:schemeClr val="bg1"/>
                </a:solidFill>
              </a:rPr>
              <a:t>Phenopedia</a:t>
            </a:r>
            <a:r>
              <a:rPr lang="en-US" dirty="0" smtClean="0">
                <a:solidFill>
                  <a:schemeClr val="bg1"/>
                </a:solidFill>
              </a:rPr>
              <a:t> network contains 4366 genes, and the PubMed network contains 5592 genes.</a:t>
            </a:r>
            <a:endParaRPr lang="en-US" dirty="0">
              <a:solidFill>
                <a:schemeClr val="bg1"/>
              </a:solidFill>
            </a:endParaRPr>
          </a:p>
        </p:txBody>
      </p:sp>
    </p:spTree>
    <p:extLst>
      <p:ext uri="{BB962C8B-B14F-4D97-AF65-F5344CB8AC3E}">
        <p14:creationId xmlns:p14="http://schemas.microsoft.com/office/powerpoint/2010/main" val="395565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626229" y="1941943"/>
            <a:ext cx="3454478" cy="3299348"/>
          </a:xfrm>
          <a:prstGeom prst="rect">
            <a:avLst/>
          </a:prstGeom>
        </p:spPr>
      </p:pic>
      <p:pic>
        <p:nvPicPr>
          <p:cNvPr id="6" name="Picture 5"/>
          <p:cNvPicPr>
            <a:picLocks noChangeAspect="1"/>
          </p:cNvPicPr>
          <p:nvPr/>
        </p:nvPicPr>
        <p:blipFill>
          <a:blip r:embed="rId4"/>
          <a:stretch>
            <a:fillRect/>
          </a:stretch>
        </p:blipFill>
        <p:spPr>
          <a:xfrm>
            <a:off x="414704" y="193431"/>
            <a:ext cx="3723772" cy="2725615"/>
          </a:xfrm>
          <a:prstGeom prst="rect">
            <a:avLst/>
          </a:prstGeom>
        </p:spPr>
      </p:pic>
      <p:sp>
        <p:nvSpPr>
          <p:cNvPr id="2" name="Title 1"/>
          <p:cNvSpPr>
            <a:spLocks noGrp="1"/>
          </p:cNvSpPr>
          <p:nvPr>
            <p:ph type="title"/>
          </p:nvPr>
        </p:nvSpPr>
        <p:spPr/>
        <p:txBody>
          <a:bodyPr/>
          <a:lstStyle/>
          <a:p>
            <a:r>
              <a:rPr lang="en-US" dirty="0"/>
              <a:t>Clusters</a:t>
            </a:r>
          </a:p>
        </p:txBody>
      </p:sp>
      <p:sp>
        <p:nvSpPr>
          <p:cNvPr id="5" name="TextBox 4"/>
          <p:cNvSpPr txBox="1"/>
          <p:nvPr/>
        </p:nvSpPr>
        <p:spPr>
          <a:xfrm>
            <a:off x="1012015" y="1172088"/>
            <a:ext cx="2127738" cy="553998"/>
          </a:xfrm>
          <a:prstGeom prst="rect">
            <a:avLst/>
          </a:prstGeom>
          <a:noFill/>
        </p:spPr>
        <p:txBody>
          <a:bodyPr wrap="square" rtlCol="0">
            <a:spAutoFit/>
          </a:bodyPr>
          <a:lstStyle/>
          <a:p>
            <a:r>
              <a:rPr lang="en-US" dirty="0"/>
              <a:t>Cluster 7</a:t>
            </a:r>
          </a:p>
          <a:p>
            <a:r>
              <a:rPr lang="en-US" sz="1200" dirty="0"/>
              <a:t>p=2.896e-4</a:t>
            </a:r>
          </a:p>
        </p:txBody>
      </p:sp>
      <p:sp>
        <p:nvSpPr>
          <p:cNvPr id="8" name="TextBox 7"/>
          <p:cNvSpPr txBox="1"/>
          <p:nvPr/>
        </p:nvSpPr>
        <p:spPr>
          <a:xfrm>
            <a:off x="4094657" y="2541355"/>
            <a:ext cx="1009956" cy="553998"/>
          </a:xfrm>
          <a:prstGeom prst="rect">
            <a:avLst/>
          </a:prstGeom>
          <a:noFill/>
        </p:spPr>
        <p:txBody>
          <a:bodyPr wrap="none" rtlCol="0">
            <a:spAutoFit/>
          </a:bodyPr>
          <a:lstStyle/>
          <a:p>
            <a:r>
              <a:rPr lang="en-US" dirty="0"/>
              <a:t>Cluster 8</a:t>
            </a:r>
          </a:p>
          <a:p>
            <a:r>
              <a:rPr lang="en-US" sz="1200" dirty="0"/>
              <a:t>p=7.329e-7</a:t>
            </a:r>
          </a:p>
        </p:txBody>
      </p:sp>
      <p:pic>
        <p:nvPicPr>
          <p:cNvPr id="9" name="Picture 8"/>
          <p:cNvPicPr>
            <a:picLocks noChangeAspect="1"/>
          </p:cNvPicPr>
          <p:nvPr/>
        </p:nvPicPr>
        <p:blipFill>
          <a:blip r:embed="rId5"/>
          <a:stretch>
            <a:fillRect/>
          </a:stretch>
        </p:blipFill>
        <p:spPr>
          <a:xfrm>
            <a:off x="6878453" y="618090"/>
            <a:ext cx="1687790" cy="1691630"/>
          </a:xfrm>
          <a:prstGeom prst="rect">
            <a:avLst/>
          </a:prstGeom>
        </p:spPr>
      </p:pic>
      <p:sp>
        <p:nvSpPr>
          <p:cNvPr id="10" name="TextBox 9"/>
          <p:cNvSpPr txBox="1"/>
          <p:nvPr/>
        </p:nvSpPr>
        <p:spPr>
          <a:xfrm>
            <a:off x="6427177" y="618090"/>
            <a:ext cx="1126975" cy="553998"/>
          </a:xfrm>
          <a:prstGeom prst="rect">
            <a:avLst/>
          </a:prstGeom>
          <a:noFill/>
        </p:spPr>
        <p:txBody>
          <a:bodyPr wrap="none" rtlCol="0">
            <a:spAutoFit/>
          </a:bodyPr>
          <a:lstStyle/>
          <a:p>
            <a:r>
              <a:rPr lang="en-US" dirty="0"/>
              <a:t>Cluster 20</a:t>
            </a:r>
          </a:p>
          <a:p>
            <a:r>
              <a:rPr lang="en-US" sz="1200" dirty="0"/>
              <a:t>p=0.010</a:t>
            </a:r>
          </a:p>
        </p:txBody>
      </p:sp>
      <p:pic>
        <p:nvPicPr>
          <p:cNvPr id="11" name="Picture 10"/>
          <p:cNvPicPr>
            <a:picLocks noChangeAspect="1"/>
          </p:cNvPicPr>
          <p:nvPr/>
        </p:nvPicPr>
        <p:blipFill>
          <a:blip r:embed="rId6"/>
          <a:stretch>
            <a:fillRect/>
          </a:stretch>
        </p:blipFill>
        <p:spPr>
          <a:xfrm>
            <a:off x="9626420" y="3528403"/>
            <a:ext cx="1584123" cy="1460363"/>
          </a:xfrm>
          <a:prstGeom prst="rect">
            <a:avLst/>
          </a:prstGeom>
        </p:spPr>
      </p:pic>
      <p:sp>
        <p:nvSpPr>
          <p:cNvPr id="12" name="TextBox 11"/>
          <p:cNvSpPr txBox="1"/>
          <p:nvPr/>
        </p:nvSpPr>
        <p:spPr>
          <a:xfrm>
            <a:off x="9177229" y="3208737"/>
            <a:ext cx="1126975" cy="553998"/>
          </a:xfrm>
          <a:prstGeom prst="rect">
            <a:avLst/>
          </a:prstGeom>
          <a:noFill/>
        </p:spPr>
        <p:txBody>
          <a:bodyPr wrap="none" rtlCol="0">
            <a:spAutoFit/>
          </a:bodyPr>
          <a:lstStyle/>
          <a:p>
            <a:r>
              <a:rPr lang="en-US" dirty="0"/>
              <a:t>Cluster 21</a:t>
            </a:r>
          </a:p>
          <a:p>
            <a:r>
              <a:rPr lang="en-US" sz="1200" dirty="0"/>
              <a:t>p=0.021</a:t>
            </a:r>
          </a:p>
        </p:txBody>
      </p:sp>
    </p:spTree>
    <p:extLst>
      <p:ext uri="{BB962C8B-B14F-4D97-AF65-F5344CB8AC3E}">
        <p14:creationId xmlns:p14="http://schemas.microsoft.com/office/powerpoint/2010/main" val="3722865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7-1</a:t>
            </a:r>
          </a:p>
        </p:txBody>
      </p:sp>
      <p:sp>
        <p:nvSpPr>
          <p:cNvPr id="4" name="Text Placeholder 3"/>
          <p:cNvSpPr>
            <a:spLocks noGrp="1"/>
          </p:cNvSpPr>
          <p:nvPr>
            <p:ph type="body" sz="half" idx="2"/>
          </p:nvPr>
        </p:nvSpPr>
        <p:spPr>
          <a:xfrm>
            <a:off x="457200" y="1234816"/>
            <a:ext cx="3200400" cy="507038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A standard cataract-related </a:t>
            </a:r>
            <a:r>
              <a:rPr lang="en-US" dirty="0" smtClean="0"/>
              <a:t>network, with a minor focus on eye and head development and disorders.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58224" y="731838"/>
            <a:ext cx="5977627" cy="5257800"/>
          </a:xfrm>
        </p:spPr>
      </p:pic>
      <p:pic>
        <p:nvPicPr>
          <p:cNvPr id="9" name="Picture 8"/>
          <p:cNvPicPr>
            <a:picLocks noChangeAspect="1"/>
          </p:cNvPicPr>
          <p:nvPr/>
        </p:nvPicPr>
        <p:blipFill>
          <a:blip r:embed="rId3"/>
          <a:stretch>
            <a:fillRect/>
          </a:stretch>
        </p:blipFill>
        <p:spPr>
          <a:xfrm>
            <a:off x="321307" y="1127987"/>
            <a:ext cx="3472185" cy="2642023"/>
          </a:xfrm>
          <a:prstGeom prst="rect">
            <a:avLst/>
          </a:prstGeom>
        </p:spPr>
      </p:pic>
    </p:spTree>
    <p:extLst>
      <p:ext uri="{BB962C8B-B14F-4D97-AF65-F5344CB8AC3E}">
        <p14:creationId xmlns:p14="http://schemas.microsoft.com/office/powerpoint/2010/main" val="418088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7-2</a:t>
            </a:r>
          </a:p>
        </p:txBody>
      </p:sp>
      <p:sp>
        <p:nvSpPr>
          <p:cNvPr id="4" name="Text Placeholder 3"/>
          <p:cNvSpPr>
            <a:spLocks noGrp="1"/>
          </p:cNvSpPr>
          <p:nvPr>
            <p:ph type="body" sz="half" idx="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This network shows many functions related to keratinization (insertion of keratin into skin/hair cells).</a:t>
            </a:r>
          </a:p>
          <a:p>
            <a:r>
              <a:rPr lang="en-US" dirty="0"/>
              <a:t>Keratin is present in the lens epithelium, and forms a significant part of its structural integrity (Quinlan et al, 1999). This network may imply that keratin in the epithelial and early fiber cells plays a role in later cataract formation.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2468" y="731838"/>
            <a:ext cx="4965938" cy="5257800"/>
          </a:xfrm>
        </p:spPr>
      </p:pic>
      <p:pic>
        <p:nvPicPr>
          <p:cNvPr id="3" name="Picture 2"/>
          <p:cNvPicPr>
            <a:picLocks noChangeAspect="1"/>
          </p:cNvPicPr>
          <p:nvPr/>
        </p:nvPicPr>
        <p:blipFill>
          <a:blip r:embed="rId3"/>
          <a:stretch>
            <a:fillRect/>
          </a:stretch>
        </p:blipFill>
        <p:spPr>
          <a:xfrm>
            <a:off x="8406127" y="1115631"/>
            <a:ext cx="3472185" cy="2642023"/>
          </a:xfrm>
          <a:prstGeom prst="rect">
            <a:avLst/>
          </a:prstGeom>
        </p:spPr>
      </p:pic>
    </p:spTree>
    <p:extLst>
      <p:ext uri="{BB962C8B-B14F-4D97-AF65-F5344CB8AC3E}">
        <p14:creationId xmlns:p14="http://schemas.microsoft.com/office/powerpoint/2010/main" val="2213459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8-1</a:t>
            </a:r>
          </a:p>
        </p:txBody>
      </p:sp>
      <p:sp>
        <p:nvSpPr>
          <p:cNvPr id="4" name="Text Placeholder 3"/>
          <p:cNvSpPr>
            <a:spLocks noGrp="1"/>
          </p:cNvSpPr>
          <p:nvPr>
            <p:ph type="body" sz="half" idx="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smtClean="0"/>
              <a:t>The genes from cluster 8 fit into the same network as cluster 7. This cluster has a broader focus on eye development.</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0600" y="797347"/>
            <a:ext cx="6492875" cy="5126782"/>
          </a:xfrm>
        </p:spPr>
      </p:pic>
      <p:pic>
        <p:nvPicPr>
          <p:cNvPr id="7" name="Picture 6"/>
          <p:cNvPicPr>
            <a:picLocks noChangeAspect="1"/>
          </p:cNvPicPr>
          <p:nvPr/>
        </p:nvPicPr>
        <p:blipFill>
          <a:blip r:embed="rId3"/>
          <a:stretch>
            <a:fillRect/>
          </a:stretch>
        </p:blipFill>
        <p:spPr>
          <a:xfrm>
            <a:off x="321307" y="1234816"/>
            <a:ext cx="3472185" cy="2642023"/>
          </a:xfrm>
          <a:prstGeom prst="rect">
            <a:avLst/>
          </a:prstGeom>
        </p:spPr>
      </p:pic>
    </p:spTree>
    <p:extLst>
      <p:ext uri="{BB962C8B-B14F-4D97-AF65-F5344CB8AC3E}">
        <p14:creationId xmlns:p14="http://schemas.microsoft.com/office/powerpoint/2010/main" val="2712752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8-2</a:t>
            </a:r>
          </a:p>
        </p:txBody>
      </p:sp>
      <p:sp>
        <p:nvSpPr>
          <p:cNvPr id="4" name="Text Placeholder 3"/>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This network is related with organ development.</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59208" y="868184"/>
            <a:ext cx="5752458" cy="4985108"/>
          </a:xfrm>
        </p:spPr>
      </p:pic>
      <p:pic>
        <p:nvPicPr>
          <p:cNvPr id="8" name="Picture 7"/>
          <p:cNvPicPr>
            <a:picLocks noChangeAspect="1"/>
          </p:cNvPicPr>
          <p:nvPr/>
        </p:nvPicPr>
        <p:blipFill>
          <a:blip r:embed="rId4"/>
          <a:stretch>
            <a:fillRect/>
          </a:stretch>
        </p:blipFill>
        <p:spPr>
          <a:xfrm>
            <a:off x="8406127" y="1218340"/>
            <a:ext cx="3472185" cy="2642023"/>
          </a:xfrm>
          <a:prstGeom prst="rect">
            <a:avLst/>
          </a:prstGeom>
        </p:spPr>
      </p:pic>
    </p:spTree>
    <p:extLst>
      <p:ext uri="{BB962C8B-B14F-4D97-AF65-F5344CB8AC3E}">
        <p14:creationId xmlns:p14="http://schemas.microsoft.com/office/powerpoint/2010/main" val="1475227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D95F-53D4-4289-808E-BA42F55CEC78}"/>
              </a:ext>
            </a:extLst>
          </p:cNvPr>
          <p:cNvSpPr>
            <a:spLocks noGrp="1"/>
          </p:cNvSpPr>
          <p:nvPr>
            <p:ph type="title"/>
          </p:nvPr>
        </p:nvSpPr>
        <p:spPr/>
        <p:txBody>
          <a:bodyPr/>
          <a:lstStyle/>
          <a:p>
            <a:r>
              <a:rPr lang="en-US" dirty="0"/>
              <a:t>Abstract</a:t>
            </a:r>
          </a:p>
        </p:txBody>
      </p:sp>
      <p:sp>
        <p:nvSpPr>
          <p:cNvPr id="4" name="Content Placeholder 3"/>
          <p:cNvSpPr>
            <a:spLocks noGrp="1"/>
          </p:cNvSpPr>
          <p:nvPr>
            <p:ph idx="1"/>
          </p:nvPr>
        </p:nvSpPr>
        <p:spPr/>
        <p:txBody>
          <a:bodyPr/>
          <a:lstStyle/>
          <a:p>
            <a:r>
              <a:rPr lang="en-US" dirty="0" smtClean="0"/>
              <a:t>Cataract is the leading cause of vision impairment in the world, and a non-surgical therapy would revolutionize the treatment of this illness. The root causes of cataract, and the functions involved within </a:t>
            </a:r>
            <a:r>
              <a:rPr lang="en-US" dirty="0" err="1" smtClean="0"/>
              <a:t>cataractogenesis</a:t>
            </a:r>
            <a:r>
              <a:rPr lang="en-US" dirty="0" smtClean="0"/>
              <a:t>, are still not fully elucidated. We collected cataract-related genes and interactions from online databases and mapped these interactions in </a:t>
            </a:r>
            <a:r>
              <a:rPr lang="en-US" dirty="0" err="1" smtClean="0"/>
              <a:t>Cytoscape</a:t>
            </a:r>
            <a:r>
              <a:rPr lang="en-US" dirty="0" smtClean="0"/>
              <a:t>. Then, we clustered the networks and analyzed the clusters in various tools, including functional analysis in IPA. This functional analysis yielded two previously unassociated factors that may play a role in the etiology of cataract.</a:t>
            </a:r>
            <a:endParaRPr lang="en-US" dirty="0"/>
          </a:p>
        </p:txBody>
      </p:sp>
    </p:spTree>
    <p:extLst>
      <p:ext uri="{BB962C8B-B14F-4D97-AF65-F5344CB8AC3E}">
        <p14:creationId xmlns:p14="http://schemas.microsoft.com/office/powerpoint/2010/main" val="3729086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20-1</a:t>
            </a:r>
          </a:p>
        </p:txBody>
      </p:sp>
      <p:sp>
        <p:nvSpPr>
          <p:cNvPr id="4" name="Text Placeholder 3"/>
          <p:cNvSpPr>
            <a:spLocks noGrp="1"/>
          </p:cNvSpPr>
          <p:nvPr>
            <p:ph type="body" sz="half" idx="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A network related to metabolism, especially of sugars, fats, and amino acids. Fatty acids affect the expression of lutein, which is shown to prevent cataract formation (</a:t>
            </a:r>
            <a:r>
              <a:rPr lang="en-US" dirty="0" err="1"/>
              <a:t>Padmanabha</a:t>
            </a:r>
            <a:r>
              <a:rPr lang="en-US" dirty="0"/>
              <a:t> &amp; </a:t>
            </a:r>
            <a:r>
              <a:rPr lang="en-US" dirty="0" err="1"/>
              <a:t>Vallikannan</a:t>
            </a:r>
            <a:r>
              <a:rPr lang="en-US" dirty="0"/>
              <a:t>, 2018); sugars are known to cause cataract, since an increased blood sugar concentration affects the concentration of the fiber cell cytoplasm (</a:t>
            </a:r>
            <a:r>
              <a:rPr lang="en-US" dirty="0" err="1"/>
              <a:t>Pollreisz</a:t>
            </a:r>
            <a:r>
              <a:rPr lang="en-US" dirty="0"/>
              <a:t> &amp; Schmidt-</a:t>
            </a:r>
            <a:r>
              <a:rPr lang="en-US" dirty="0" err="1"/>
              <a:t>Erfurth</a:t>
            </a:r>
            <a:r>
              <a:rPr lang="en-US" dirty="0"/>
              <a:t>, 2010)</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4674" y="731838"/>
            <a:ext cx="4684727" cy="5257800"/>
          </a:xfrm>
        </p:spPr>
      </p:pic>
      <p:pic>
        <p:nvPicPr>
          <p:cNvPr id="5" name="Picture 4"/>
          <p:cNvPicPr>
            <a:picLocks noChangeAspect="1"/>
          </p:cNvPicPr>
          <p:nvPr/>
        </p:nvPicPr>
        <p:blipFill>
          <a:blip r:embed="rId4"/>
          <a:stretch>
            <a:fillRect/>
          </a:stretch>
        </p:blipFill>
        <p:spPr>
          <a:xfrm>
            <a:off x="317392" y="1122028"/>
            <a:ext cx="3480016" cy="2647982"/>
          </a:xfrm>
          <a:prstGeom prst="rect">
            <a:avLst/>
          </a:prstGeom>
        </p:spPr>
      </p:pic>
    </p:spTree>
    <p:extLst>
      <p:ext uri="{BB962C8B-B14F-4D97-AF65-F5344CB8AC3E}">
        <p14:creationId xmlns:p14="http://schemas.microsoft.com/office/powerpoint/2010/main" val="2012370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21-1</a:t>
            </a:r>
          </a:p>
        </p:txBody>
      </p:sp>
      <p:sp>
        <p:nvSpPr>
          <p:cNvPr id="4" name="Text Placeholder 3"/>
          <p:cNvSpPr>
            <a:spLocks noGrp="1"/>
          </p:cNvSpPr>
          <p:nvPr>
            <p:ph type="body" sz="half" idx="2"/>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This network is heavily centered around the TNF (tumor necrosis factor) gene, which has many functions varying from tissue regeneration to apoptosis (</a:t>
            </a:r>
            <a:r>
              <a:rPr lang="en-US" dirty="0" err="1"/>
              <a:t>Wajant</a:t>
            </a:r>
            <a:r>
              <a:rPr lang="en-US" dirty="0"/>
              <a:t>, et al). </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7483" y="731838"/>
            <a:ext cx="6235908" cy="5257800"/>
          </a:xfrm>
        </p:spPr>
      </p:pic>
      <p:pic>
        <p:nvPicPr>
          <p:cNvPr id="6" name="Picture 5"/>
          <p:cNvPicPr>
            <a:picLocks noChangeAspect="1"/>
          </p:cNvPicPr>
          <p:nvPr/>
        </p:nvPicPr>
        <p:blipFill>
          <a:blip r:embed="rId3"/>
          <a:stretch>
            <a:fillRect/>
          </a:stretch>
        </p:blipFill>
        <p:spPr>
          <a:xfrm>
            <a:off x="8402212" y="1109672"/>
            <a:ext cx="3480016" cy="2647982"/>
          </a:xfrm>
          <a:prstGeom prst="rect">
            <a:avLst/>
          </a:prstGeom>
        </p:spPr>
      </p:pic>
    </p:spTree>
    <p:extLst>
      <p:ext uri="{BB962C8B-B14F-4D97-AF65-F5344CB8AC3E}">
        <p14:creationId xmlns:p14="http://schemas.microsoft.com/office/powerpoint/2010/main" val="2042388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Cluster 20 – fructose metabolism pathway</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19079" y="1846263"/>
            <a:ext cx="4369708" cy="4022725"/>
          </a:xfrm>
        </p:spPr>
      </p:pic>
      <p:sp>
        <p:nvSpPr>
          <p:cNvPr id="3" name="TextBox 2"/>
          <p:cNvSpPr txBox="1"/>
          <p:nvPr/>
        </p:nvSpPr>
        <p:spPr>
          <a:xfrm>
            <a:off x="6409592" y="1872762"/>
            <a:ext cx="3912577" cy="1477328"/>
          </a:xfrm>
          <a:prstGeom prst="rect">
            <a:avLst/>
          </a:prstGeom>
          <a:noFill/>
        </p:spPr>
        <p:txBody>
          <a:bodyPr wrap="square" rtlCol="0">
            <a:spAutoFit/>
          </a:bodyPr>
          <a:lstStyle/>
          <a:p>
            <a:r>
              <a:rPr lang="en-US" dirty="0" smtClean="0"/>
              <a:t>It has been shown that within non-diabetic patients, fructose levels are higher in those with senile cataract than those without (Gul et al, 2009). This pathway further confirms the finding.</a:t>
            </a:r>
            <a:endParaRPr lang="en-US" dirty="0"/>
          </a:p>
        </p:txBody>
      </p:sp>
    </p:spTree>
    <p:extLst>
      <p:ext uri="{BB962C8B-B14F-4D97-AF65-F5344CB8AC3E}">
        <p14:creationId xmlns:p14="http://schemas.microsoft.com/office/powerpoint/2010/main" val="131804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2" y="117230"/>
            <a:ext cx="4634280" cy="22918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685" y="121992"/>
            <a:ext cx="4641592" cy="22871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34" y="3264877"/>
            <a:ext cx="4624558" cy="22871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9294" y="3264877"/>
            <a:ext cx="4654375" cy="228710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315" y="117230"/>
            <a:ext cx="1016376" cy="500796"/>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2420" y="762365"/>
            <a:ext cx="1017271" cy="500796"/>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4090" y="117230"/>
            <a:ext cx="977228" cy="301504"/>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44090" y="618026"/>
            <a:ext cx="1018193" cy="500796"/>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2420" y="3264877"/>
            <a:ext cx="1017271" cy="501719"/>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04020" y="3264876"/>
            <a:ext cx="1017298" cy="501719"/>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02171" y="3964964"/>
            <a:ext cx="1019147" cy="500796"/>
          </a:xfrm>
          <a:prstGeom prst="rect">
            <a:avLst/>
          </a:prstGeom>
        </p:spPr>
      </p:pic>
      <p:pic>
        <p:nvPicPr>
          <p:cNvPr id="13" name="Picture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02171" y="4664129"/>
            <a:ext cx="1017271" cy="501706"/>
          </a:xfrm>
          <a:prstGeom prst="rect">
            <a:avLst/>
          </a:prstGeom>
        </p:spPr>
      </p:pic>
      <p:sp>
        <p:nvSpPr>
          <p:cNvPr id="14" name="TextBox 13"/>
          <p:cNvSpPr txBox="1"/>
          <p:nvPr/>
        </p:nvSpPr>
        <p:spPr>
          <a:xfrm>
            <a:off x="110833" y="2467652"/>
            <a:ext cx="6178109" cy="461665"/>
          </a:xfrm>
          <a:prstGeom prst="rect">
            <a:avLst/>
          </a:prstGeom>
          <a:noFill/>
        </p:spPr>
        <p:txBody>
          <a:bodyPr wrap="square" rtlCol="0">
            <a:spAutoFit/>
          </a:bodyPr>
          <a:lstStyle/>
          <a:p>
            <a:r>
              <a:rPr lang="en-US" sz="1200" dirty="0" smtClean="0"/>
              <a:t>Cluster 7 disease/function maps. Small maps represent “ophthalmic disease” and “organismal injury and abnormalities”, respectively</a:t>
            </a:r>
            <a:endParaRPr lang="en-US" sz="1200" dirty="0"/>
          </a:p>
        </p:txBody>
      </p:sp>
      <p:sp>
        <p:nvSpPr>
          <p:cNvPr id="15" name="TextBox 14"/>
          <p:cNvSpPr txBox="1"/>
          <p:nvPr/>
        </p:nvSpPr>
        <p:spPr>
          <a:xfrm>
            <a:off x="1599" y="5551977"/>
            <a:ext cx="6178109" cy="461665"/>
          </a:xfrm>
          <a:prstGeom prst="rect">
            <a:avLst/>
          </a:prstGeom>
          <a:noFill/>
        </p:spPr>
        <p:txBody>
          <a:bodyPr wrap="square" rtlCol="0">
            <a:spAutoFit/>
          </a:bodyPr>
          <a:lstStyle/>
          <a:p>
            <a:r>
              <a:rPr lang="en-US" sz="1200" dirty="0" smtClean="0"/>
              <a:t>Cluster 20 disease/function map. Small map represents “small molecule biochemistry”, and the significant square represents “Metabolism of D-galactose”.</a:t>
            </a:r>
            <a:endParaRPr lang="en-US" sz="1200" dirty="0"/>
          </a:p>
        </p:txBody>
      </p:sp>
      <p:sp>
        <p:nvSpPr>
          <p:cNvPr id="16" name="TextBox 15"/>
          <p:cNvSpPr txBox="1"/>
          <p:nvPr/>
        </p:nvSpPr>
        <p:spPr>
          <a:xfrm>
            <a:off x="6375685" y="2471281"/>
            <a:ext cx="5743757" cy="461665"/>
          </a:xfrm>
          <a:prstGeom prst="rect">
            <a:avLst/>
          </a:prstGeom>
          <a:noFill/>
        </p:spPr>
        <p:txBody>
          <a:bodyPr wrap="square" rtlCol="0">
            <a:spAutoFit/>
          </a:bodyPr>
          <a:lstStyle/>
          <a:p>
            <a:r>
              <a:rPr lang="en-US" sz="1200" dirty="0" smtClean="0"/>
              <a:t>Cluster 8 disease/function maps. Small maps represent “ophthalmic disease” and “organismal injury and abnormalities”, respectively</a:t>
            </a:r>
            <a:endParaRPr lang="en-US" sz="1200" dirty="0"/>
          </a:p>
        </p:txBody>
      </p:sp>
      <p:sp>
        <p:nvSpPr>
          <p:cNvPr id="17" name="TextBox 16"/>
          <p:cNvSpPr txBox="1"/>
          <p:nvPr/>
        </p:nvSpPr>
        <p:spPr>
          <a:xfrm>
            <a:off x="6288942" y="5551976"/>
            <a:ext cx="5743757" cy="461665"/>
          </a:xfrm>
          <a:prstGeom prst="rect">
            <a:avLst/>
          </a:prstGeom>
          <a:noFill/>
        </p:spPr>
        <p:txBody>
          <a:bodyPr wrap="square" rtlCol="0">
            <a:spAutoFit/>
          </a:bodyPr>
          <a:lstStyle/>
          <a:p>
            <a:r>
              <a:rPr lang="en-US" sz="1200" dirty="0" smtClean="0"/>
              <a:t>Cluster 21 disease/function maps. Small maps represent “ophthalmic disease”, “organismal injury and abnormalities”, and “cellular migration”, respectively</a:t>
            </a:r>
            <a:endParaRPr lang="en-US" sz="1200" dirty="0"/>
          </a:p>
        </p:txBody>
      </p:sp>
    </p:spTree>
    <p:extLst>
      <p:ext uri="{BB962C8B-B14F-4D97-AF65-F5344CB8AC3E}">
        <p14:creationId xmlns:p14="http://schemas.microsoft.com/office/powerpoint/2010/main" val="41214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Discussion</a:t>
            </a:r>
          </a:p>
        </p:txBody>
      </p:sp>
    </p:spTree>
    <p:extLst>
      <p:ext uri="{BB962C8B-B14F-4D97-AF65-F5344CB8AC3E}">
        <p14:creationId xmlns:p14="http://schemas.microsoft.com/office/powerpoint/2010/main" val="247194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081548" y="1845734"/>
            <a:ext cx="7074131" cy="4023360"/>
          </a:xfrm>
        </p:spPr>
        <p:txBody>
          <a:bodyPr/>
          <a:lstStyle/>
          <a:p>
            <a:r>
              <a:rPr lang="en-US" dirty="0"/>
              <a:t>The prevalence of keratin genes and keratin-related functions within this network implies that keratin genes play a role in </a:t>
            </a:r>
            <a:r>
              <a:rPr lang="en-US" dirty="0" err="1"/>
              <a:t>cataractogenesis</a:t>
            </a:r>
            <a:r>
              <a:rPr lang="en-US" dirty="0"/>
              <a:t>. As previously stated, keratin is found in lens epithelial and young fiber cells, and this presence may leave structural and/or chemical remnants that lead to development of cataract.</a:t>
            </a:r>
          </a:p>
          <a:p>
            <a:endParaRPr lang="en-US" dirty="0"/>
          </a:p>
          <a:p>
            <a:r>
              <a:rPr lang="en-US" dirty="0"/>
              <a:t>Other genes here (LIM2, BFSP1, BFSP2) also encode lens structural proteins, reinforcing the hypothesis that the structural protein keratin is associated with cataract.</a:t>
            </a:r>
          </a:p>
        </p:txBody>
      </p:sp>
      <p:pic>
        <p:nvPicPr>
          <p:cNvPr id="4"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137" y="1845734"/>
            <a:ext cx="2952783" cy="3126326"/>
          </a:xfrm>
          <a:prstGeom prst="rect">
            <a:avLst/>
          </a:prstGeom>
        </p:spPr>
      </p:pic>
      <p:sp>
        <p:nvSpPr>
          <p:cNvPr id="5" name="TextBox 4"/>
          <p:cNvSpPr txBox="1"/>
          <p:nvPr/>
        </p:nvSpPr>
        <p:spPr>
          <a:xfrm>
            <a:off x="979137" y="5080434"/>
            <a:ext cx="2119746" cy="338554"/>
          </a:xfrm>
          <a:prstGeom prst="rect">
            <a:avLst/>
          </a:prstGeom>
          <a:noFill/>
        </p:spPr>
        <p:txBody>
          <a:bodyPr wrap="square" rtlCol="0">
            <a:spAutoFit/>
          </a:bodyPr>
          <a:lstStyle/>
          <a:p>
            <a:r>
              <a:rPr lang="en-US" sz="1600" dirty="0"/>
              <a:t>Network 7-2</a:t>
            </a:r>
          </a:p>
        </p:txBody>
      </p:sp>
    </p:spTree>
    <p:extLst>
      <p:ext uri="{BB962C8B-B14F-4D97-AF65-F5344CB8AC3E}">
        <p14:creationId xmlns:p14="http://schemas.microsoft.com/office/powerpoint/2010/main" val="1773326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4081548" y="1845734"/>
            <a:ext cx="7074131" cy="4023360"/>
          </a:xfrm>
        </p:spPr>
        <p:txBody>
          <a:bodyPr/>
          <a:lstStyle/>
          <a:p>
            <a:r>
              <a:rPr lang="en-US" dirty="0"/>
              <a:t>TNF affects many of the genes in this network; it causes an increase in DEFB4A/DEFB4B and CHI3L1 genes, and it and CRYBA4/CRYBB2 are both impacted by D-galactose. </a:t>
            </a:r>
          </a:p>
          <a:p>
            <a:endParaRPr lang="en-US" dirty="0"/>
          </a:p>
          <a:p>
            <a:r>
              <a:rPr lang="en-US" dirty="0"/>
              <a:t>The DEFB4 genes encode </a:t>
            </a:r>
            <a:r>
              <a:rPr lang="en-US" dirty="0" err="1"/>
              <a:t>defensin</a:t>
            </a:r>
            <a:r>
              <a:rPr lang="en-US" dirty="0"/>
              <a:t> antimicrobial protein, and CHI3L1 encodes a chitin-</a:t>
            </a:r>
            <a:r>
              <a:rPr lang="en-US" dirty="0" err="1"/>
              <a:t>hydrolysing</a:t>
            </a:r>
            <a:r>
              <a:rPr lang="en-US" dirty="0"/>
              <a:t> enzyme; this may mean that antimicrobial pathways play a role in cataract, and may even imply that cataract is affected by microbial factors.</a:t>
            </a:r>
          </a:p>
        </p:txBody>
      </p:sp>
      <p:pic>
        <p:nvPicPr>
          <p:cNvPr id="4"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137" y="2164079"/>
            <a:ext cx="2952783" cy="2489636"/>
          </a:xfrm>
          <a:prstGeom prst="rect">
            <a:avLst/>
          </a:prstGeom>
        </p:spPr>
      </p:pic>
      <p:sp>
        <p:nvSpPr>
          <p:cNvPr id="5" name="TextBox 4"/>
          <p:cNvSpPr txBox="1"/>
          <p:nvPr/>
        </p:nvSpPr>
        <p:spPr>
          <a:xfrm>
            <a:off x="979137" y="5080434"/>
            <a:ext cx="2119746" cy="338554"/>
          </a:xfrm>
          <a:prstGeom prst="rect">
            <a:avLst/>
          </a:prstGeom>
          <a:noFill/>
        </p:spPr>
        <p:txBody>
          <a:bodyPr wrap="square" rtlCol="0">
            <a:spAutoFit/>
          </a:bodyPr>
          <a:lstStyle/>
          <a:p>
            <a:r>
              <a:rPr lang="en-US" sz="1600" dirty="0"/>
              <a:t>Network 21-1</a:t>
            </a:r>
          </a:p>
        </p:txBody>
      </p:sp>
    </p:spTree>
    <p:extLst>
      <p:ext uri="{BB962C8B-B14F-4D97-AF65-F5344CB8AC3E}">
        <p14:creationId xmlns:p14="http://schemas.microsoft.com/office/powerpoint/2010/main" val="308099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Of the 6 networks generated in IPA, three networks were related to expected cataract related functions, and one was found to describe broader organ development. Two of the networks, Network 7-2 and Network 21-1, demonstrate novel functions.</a:t>
            </a:r>
          </a:p>
          <a:p>
            <a:r>
              <a:rPr lang="en-US" dirty="0"/>
              <a:t>The prevalence of keratin genes and keratin-related functions within </a:t>
            </a:r>
            <a:r>
              <a:rPr lang="en-US" dirty="0" smtClean="0"/>
              <a:t>Network 7-2 implies </a:t>
            </a:r>
            <a:r>
              <a:rPr lang="en-US" dirty="0"/>
              <a:t>that keratin genes play a role in </a:t>
            </a:r>
            <a:r>
              <a:rPr lang="en-US" dirty="0" err="1"/>
              <a:t>cataractogenesis</a:t>
            </a:r>
            <a:r>
              <a:rPr lang="en-US" dirty="0"/>
              <a:t>. </a:t>
            </a:r>
            <a:r>
              <a:rPr lang="en-US" dirty="0" smtClean="0"/>
              <a:t>Keratin </a:t>
            </a:r>
            <a:r>
              <a:rPr lang="en-US" dirty="0"/>
              <a:t>is found in lens epithelial and young fiber </a:t>
            </a:r>
            <a:r>
              <a:rPr lang="en-US" dirty="0" smtClean="0"/>
              <a:t>cells </a:t>
            </a:r>
            <a:r>
              <a:rPr lang="en-US" dirty="0"/>
              <a:t>(Quinlan et al, 1999)</a:t>
            </a:r>
            <a:r>
              <a:rPr lang="en-US" dirty="0" smtClean="0"/>
              <a:t>, acting as a structural protein in the developing cell. This </a:t>
            </a:r>
            <a:r>
              <a:rPr lang="en-US" dirty="0"/>
              <a:t>presence may leave structural and/or chemical remnants that lead to development of </a:t>
            </a:r>
            <a:r>
              <a:rPr lang="en-US" dirty="0" smtClean="0"/>
              <a:t>cataract. Other </a:t>
            </a:r>
            <a:r>
              <a:rPr lang="en-US" dirty="0"/>
              <a:t>genes </a:t>
            </a:r>
            <a:r>
              <a:rPr lang="en-US" dirty="0" smtClean="0"/>
              <a:t>in this network </a:t>
            </a:r>
            <a:r>
              <a:rPr lang="en-US" dirty="0"/>
              <a:t>(LIM2, BFSP1, BFSP2) also encode lens structural proteins, reinforcing the hypothesis </a:t>
            </a:r>
            <a:r>
              <a:rPr lang="en-US" dirty="0" smtClean="0"/>
              <a:t>that the network is related to cell structure, and </a:t>
            </a:r>
            <a:r>
              <a:rPr lang="en-US" dirty="0"/>
              <a:t>the structural protein keratin is associated with cataract</a:t>
            </a:r>
            <a:r>
              <a:rPr lang="en-US" dirty="0" smtClean="0"/>
              <a:t>.</a:t>
            </a:r>
            <a:endParaRPr lang="en-US" dirty="0"/>
          </a:p>
          <a:p>
            <a:r>
              <a:rPr lang="en-US" dirty="0"/>
              <a:t>TNF affects many of the genes in </a:t>
            </a:r>
            <a:r>
              <a:rPr lang="en-US" dirty="0" smtClean="0"/>
              <a:t>Network 21-1; </a:t>
            </a:r>
            <a:r>
              <a:rPr lang="en-US" dirty="0"/>
              <a:t>it causes an increase in DEFB4A/DEFB4B and CHI3L1 genes, and it and CRYBA4/CRYBB2 are both impacted by D-galactose. </a:t>
            </a:r>
            <a:r>
              <a:rPr lang="en-US" dirty="0" smtClean="0"/>
              <a:t>The </a:t>
            </a:r>
            <a:r>
              <a:rPr lang="en-US" dirty="0"/>
              <a:t>DEFB4 genes encode </a:t>
            </a:r>
            <a:r>
              <a:rPr lang="en-US" dirty="0" err="1"/>
              <a:t>defensin</a:t>
            </a:r>
            <a:r>
              <a:rPr lang="en-US" dirty="0"/>
              <a:t> antimicrobial protein, and CHI3L1 encodes a chitin-</a:t>
            </a:r>
            <a:r>
              <a:rPr lang="en-US" dirty="0" err="1"/>
              <a:t>hydrolysing</a:t>
            </a:r>
            <a:r>
              <a:rPr lang="en-US" dirty="0"/>
              <a:t> enzyme; this may mean that antimicrobial pathways play a role in cataract, and may even imply that cataract is affected by microbial factors.</a:t>
            </a:r>
          </a:p>
          <a:p>
            <a:endParaRPr lang="en-US" dirty="0"/>
          </a:p>
          <a:p>
            <a:endParaRPr lang="en-US" dirty="0"/>
          </a:p>
        </p:txBody>
      </p:sp>
    </p:spTree>
    <p:extLst>
      <p:ext uri="{BB962C8B-B14F-4D97-AF65-F5344CB8AC3E}">
        <p14:creationId xmlns:p14="http://schemas.microsoft.com/office/powerpoint/2010/main" val="2542083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F18C-29BB-4C3D-BA5D-42FDB124503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C3BBF61-6E16-4748-B4AB-8585E431704D}"/>
              </a:ext>
            </a:extLst>
          </p:cNvPr>
          <p:cNvSpPr>
            <a:spLocks noGrp="1"/>
          </p:cNvSpPr>
          <p:nvPr>
            <p:ph idx="1"/>
          </p:nvPr>
        </p:nvSpPr>
        <p:spPr/>
        <p:txBody>
          <a:bodyPr/>
          <a:lstStyle/>
          <a:p>
            <a:r>
              <a:rPr lang="en-US" dirty="0"/>
              <a:t>We have found two functions previously unassociated with </a:t>
            </a:r>
            <a:r>
              <a:rPr lang="en-US" dirty="0" err="1"/>
              <a:t>cataractogenesis</a:t>
            </a:r>
            <a:r>
              <a:rPr lang="en-US" dirty="0"/>
              <a:t>. The impact of keratin on epithelial and fiber cells may be an important factor in cataract formation during old age. In addition, the action of TNF genes and their impact on other genes may also influence cataract. Of course, further investigation is needed to confirm these links.</a:t>
            </a:r>
          </a:p>
          <a:p>
            <a:r>
              <a:rPr lang="en-US" dirty="0"/>
              <a:t>Cataract remains a highly prevalent problem around the world. Further elucidation of the causes and pathways leading to cataract can lead to development of therapies and treatments aimed at these causes, helping to prevent and ultimately treat cataracts non-surgically. Such a breakthrough will have large impacts on cataract prevalence, especially in third-world countries and among people with poor healthcare or socioeconomic status.</a:t>
            </a:r>
          </a:p>
          <a:p>
            <a:endParaRPr lang="en-US" dirty="0"/>
          </a:p>
        </p:txBody>
      </p:sp>
    </p:spTree>
    <p:extLst>
      <p:ext uri="{BB962C8B-B14F-4D97-AF65-F5344CB8AC3E}">
        <p14:creationId xmlns:p14="http://schemas.microsoft.com/office/powerpoint/2010/main" val="420357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4436-7470-4F18-B985-FED8070CCDCC}"/>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B6F7846E-4044-4E95-A59F-046DB07DADDD}"/>
              </a:ext>
            </a:extLst>
          </p:cNvPr>
          <p:cNvSpPr>
            <a:spLocks noGrp="1"/>
          </p:cNvSpPr>
          <p:nvPr>
            <p:ph idx="1"/>
          </p:nvPr>
        </p:nvSpPr>
        <p:spPr/>
        <p:txBody>
          <a:bodyPr>
            <a:normAutofit fontScale="85000" lnSpcReduction="20000"/>
          </a:bodyPr>
          <a:lstStyle/>
          <a:p>
            <a:pPr marL="574675" indent="-457200">
              <a:buNone/>
            </a:pPr>
            <a:r>
              <a:rPr lang="en-US" dirty="0"/>
              <a:t>Congdon, Nathan G. “Important Causes of Visual Impairment in the World Today.” </a:t>
            </a:r>
            <a:r>
              <a:rPr lang="en-US" i="1" dirty="0" smtClean="0"/>
              <a:t>JAMA</a:t>
            </a:r>
            <a:r>
              <a:rPr lang="en-US" dirty="0" smtClean="0"/>
              <a:t>, </a:t>
            </a:r>
            <a:r>
              <a:rPr lang="en-US" dirty="0"/>
              <a:t>vol. 290, no. 15, 15 Oct. 2003, pp. 2057–2060., doi:10.1001/jama.290.15.2057.</a:t>
            </a:r>
          </a:p>
          <a:p>
            <a:pPr marL="574675" indent="-457200">
              <a:buNone/>
            </a:pPr>
            <a:r>
              <a:rPr lang="en-US" dirty="0" err="1"/>
              <a:t>Horwitz</a:t>
            </a:r>
            <a:r>
              <a:rPr lang="en-US" dirty="0"/>
              <a:t>, Joseph, et al. “Lens </a:t>
            </a:r>
            <a:r>
              <a:rPr lang="el-GR" dirty="0"/>
              <a:t>α-</a:t>
            </a:r>
            <a:r>
              <a:rPr lang="en-US" dirty="0" err="1"/>
              <a:t>Crystallin</a:t>
            </a:r>
            <a:r>
              <a:rPr lang="en-US" dirty="0"/>
              <a:t>: Function and Structure.” Eye, vol. 13, no. 3, 1999, pp. 403–408., doi:10.1038/eye.1999.114.</a:t>
            </a:r>
          </a:p>
          <a:p>
            <a:pPr marL="574675" indent="-457200">
              <a:buNone/>
            </a:pPr>
            <a:r>
              <a:rPr lang="en-US" dirty="0" err="1" smtClean="0"/>
              <a:t>Padmanabha</a:t>
            </a:r>
            <a:r>
              <a:rPr lang="en-US" dirty="0" smtClean="0"/>
              <a:t>, </a:t>
            </a:r>
            <a:r>
              <a:rPr lang="en-US" dirty="0" err="1" smtClean="0"/>
              <a:t>Smitha</a:t>
            </a:r>
            <a:r>
              <a:rPr lang="en-US" dirty="0" smtClean="0"/>
              <a:t>, and </a:t>
            </a:r>
            <a:r>
              <a:rPr lang="en-US" dirty="0" err="1" smtClean="0"/>
              <a:t>Baskaran</a:t>
            </a:r>
            <a:r>
              <a:rPr lang="en-US" dirty="0" smtClean="0"/>
              <a:t> </a:t>
            </a:r>
            <a:r>
              <a:rPr lang="en-US" dirty="0" err="1" smtClean="0"/>
              <a:t>Vallikannan</a:t>
            </a:r>
            <a:r>
              <a:rPr lang="en-US" dirty="0" smtClean="0"/>
              <a:t>. “Fatty Acids Modulate the Efficacy of Lutein in Cataract Prevention: Assessment of Oxidative and Inflammatory Parameters in Rats.” </a:t>
            </a:r>
            <a:r>
              <a:rPr lang="en-US" i="1" dirty="0" smtClean="0"/>
              <a:t>Biochemical and Biophysical Research Communications</a:t>
            </a:r>
            <a:r>
              <a:rPr lang="en-US" dirty="0" smtClean="0"/>
              <a:t>, vol. 500, no. 2, 2 June 2018, pp. 435–442., doi:10.1016/j.bbrc.2018.04.098.</a:t>
            </a:r>
          </a:p>
          <a:p>
            <a:pPr marL="574675" indent="-457200">
              <a:buNone/>
            </a:pPr>
            <a:r>
              <a:rPr lang="en-US" dirty="0" err="1" smtClean="0"/>
              <a:t>Pollreisz</a:t>
            </a:r>
            <a:r>
              <a:rPr lang="en-US" dirty="0"/>
              <a:t>, Andreas, and Ursula Schmidt-</a:t>
            </a:r>
            <a:r>
              <a:rPr lang="en-US" dirty="0" err="1"/>
              <a:t>Erfurth</a:t>
            </a:r>
            <a:r>
              <a:rPr lang="en-US" dirty="0"/>
              <a:t>. “Diabetic Cataract—Pathogenesis, Epidemiology and Treatment.” </a:t>
            </a:r>
            <a:r>
              <a:rPr lang="en-US" i="1" dirty="0"/>
              <a:t>Journal of Ophthalmology</a:t>
            </a:r>
            <a:r>
              <a:rPr lang="en-US" dirty="0"/>
              <a:t>, vol. 2010, 2 Apr. 2010, pp. 1–8., doi:10.1155/2010/608751.</a:t>
            </a:r>
          </a:p>
          <a:p>
            <a:pPr marL="574675" indent="-457200">
              <a:buNone/>
            </a:pPr>
            <a:r>
              <a:rPr lang="en-US" dirty="0"/>
              <a:t>Quinlan, R A, et al. “The Eye Lens Cytoskeleton.” </a:t>
            </a:r>
            <a:r>
              <a:rPr lang="en-US" i="1" dirty="0"/>
              <a:t>Eye</a:t>
            </a:r>
            <a:r>
              <a:rPr lang="en-US" dirty="0"/>
              <a:t>, vol. 13, no. 3, May 1999, pp. 409–416., doi:10.1038/eye.1999.115</a:t>
            </a:r>
            <a:r>
              <a:rPr lang="en-US" dirty="0" smtClean="0"/>
              <a:t>.</a:t>
            </a:r>
          </a:p>
          <a:p>
            <a:pPr marL="574675" indent="-457200">
              <a:buNone/>
            </a:pPr>
            <a:r>
              <a:rPr lang="en-US" dirty="0"/>
              <a:t>Truscott, Roger </a:t>
            </a:r>
            <a:r>
              <a:rPr lang="en-US" dirty="0" err="1"/>
              <a:t>J.w</a:t>
            </a:r>
            <a:r>
              <a:rPr lang="en-US" dirty="0"/>
              <a:t>. “Age-Related Nuclear Cataract—Oxidation Is the Key.” Experimental Eye Research, vol. 80, no. 5, 26 Feb. 2005, pp. 709–725., doi:10.1016/j.exer.2004.12.007.</a:t>
            </a:r>
          </a:p>
          <a:p>
            <a:pPr marL="574675" indent="-457200">
              <a:buNone/>
            </a:pPr>
            <a:r>
              <a:rPr lang="en-US" dirty="0" err="1" smtClean="0"/>
              <a:t>Wajant</a:t>
            </a:r>
            <a:r>
              <a:rPr lang="en-US" dirty="0" smtClean="0"/>
              <a:t>, H, et al. “Tumor Necrosis Factor Signaling.” </a:t>
            </a:r>
            <a:r>
              <a:rPr lang="en-US" i="1" dirty="0" smtClean="0"/>
              <a:t>Cell Death &amp; Differentiation</a:t>
            </a:r>
            <a:r>
              <a:rPr lang="en-US" dirty="0" smtClean="0"/>
              <a:t>, vol. 10, no. 1, 2003, pp. 45–65., doi:10.1038/sj.cdd.4401189.</a:t>
            </a:r>
          </a:p>
          <a:p>
            <a:pPr marL="574675" indent="-457200">
              <a:buNone/>
            </a:pPr>
            <a:endParaRPr lang="en-US" dirty="0"/>
          </a:p>
          <a:p>
            <a:pPr marL="574675" indent="-457200">
              <a:buNone/>
            </a:pPr>
            <a:endParaRPr lang="en-US" dirty="0"/>
          </a:p>
        </p:txBody>
      </p:sp>
    </p:spTree>
    <p:extLst>
      <p:ext uri="{BB962C8B-B14F-4D97-AF65-F5344CB8AC3E}">
        <p14:creationId xmlns:p14="http://schemas.microsoft.com/office/powerpoint/2010/main" val="1500102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Introduction</a:t>
            </a:r>
          </a:p>
        </p:txBody>
      </p:sp>
    </p:spTree>
    <p:extLst>
      <p:ext uri="{BB962C8B-B14F-4D97-AF65-F5344CB8AC3E}">
        <p14:creationId xmlns:p14="http://schemas.microsoft.com/office/powerpoint/2010/main" val="939011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 (new)</a:t>
            </a:r>
            <a:endParaRPr lang="en-US" dirty="0"/>
          </a:p>
        </p:txBody>
      </p:sp>
      <p:sp>
        <p:nvSpPr>
          <p:cNvPr id="3" name="Content Placeholder 2"/>
          <p:cNvSpPr>
            <a:spLocks noGrp="1"/>
          </p:cNvSpPr>
          <p:nvPr>
            <p:ph idx="1"/>
          </p:nvPr>
        </p:nvSpPr>
        <p:spPr/>
        <p:txBody>
          <a:bodyPr>
            <a:normAutofit fontScale="55000" lnSpcReduction="20000"/>
          </a:bodyPr>
          <a:lstStyle/>
          <a:p>
            <a:pPr marL="574675" indent="-457200">
              <a:buNone/>
            </a:pPr>
            <a:r>
              <a:rPr lang="en-US" dirty="0" err="1"/>
              <a:t>Ashburner</a:t>
            </a:r>
            <a:r>
              <a:rPr lang="en-US" dirty="0"/>
              <a:t>, Michael, et al. “Gene Ontology: Tool for the Unification of Biology.” </a:t>
            </a:r>
            <a:r>
              <a:rPr lang="en-US" i="1" dirty="0"/>
              <a:t>Nature Genetics</a:t>
            </a:r>
            <a:r>
              <a:rPr lang="en-US" dirty="0"/>
              <a:t>, vol. 25, no. 1, May 2000, pp. 25–29., doi:10.1038/75556.</a:t>
            </a:r>
          </a:p>
          <a:p>
            <a:pPr marL="574675" indent="-457200">
              <a:buNone/>
            </a:pPr>
            <a:r>
              <a:rPr lang="en-US" dirty="0" smtClean="0"/>
              <a:t>Congdon</a:t>
            </a:r>
            <a:r>
              <a:rPr lang="en-US" dirty="0"/>
              <a:t>, Nathan G. “Important Causes of Visual Impairment in the World Today.” </a:t>
            </a:r>
            <a:r>
              <a:rPr lang="en-US" i="1" dirty="0"/>
              <a:t>JAMA</a:t>
            </a:r>
            <a:r>
              <a:rPr lang="en-US" dirty="0"/>
              <a:t>, vol. 290, no. 15, 15 Oct. 2003, pp. 2057–2060., doi:10.1001/jama.290.15.2057</a:t>
            </a:r>
            <a:r>
              <a:rPr lang="en-US" dirty="0" smtClean="0"/>
              <a:t>.</a:t>
            </a:r>
            <a:r>
              <a:rPr lang="en-US" dirty="0"/>
              <a:t> </a:t>
            </a:r>
            <a:endParaRPr lang="en-US" dirty="0" smtClean="0"/>
          </a:p>
          <a:p>
            <a:pPr marL="574675" indent="-457200">
              <a:buNone/>
            </a:pPr>
            <a:r>
              <a:rPr lang="en-US" dirty="0" smtClean="0"/>
              <a:t>Dam</a:t>
            </a:r>
            <a:r>
              <a:rPr lang="en-US" dirty="0"/>
              <a:t>, Sipko Van, et al. “</a:t>
            </a:r>
            <a:r>
              <a:rPr lang="en-US" dirty="0" err="1"/>
              <a:t>GeneFriends</a:t>
            </a:r>
            <a:r>
              <a:rPr lang="en-US" dirty="0"/>
              <a:t>: An Online Co-Expression Analysis Tool to Identify Novel Gene Targets for Aging and Complex Diseases.” </a:t>
            </a:r>
            <a:r>
              <a:rPr lang="en-US" i="1" dirty="0"/>
              <a:t>BMC Genomics</a:t>
            </a:r>
            <a:r>
              <a:rPr lang="en-US" dirty="0"/>
              <a:t>, vol. 13, no. 1, 6 Oct. 2012, p. 535., doi:10.1186/1471-2164-13-535</a:t>
            </a:r>
            <a:r>
              <a:rPr lang="en-US" dirty="0" smtClean="0"/>
              <a:t>.</a:t>
            </a:r>
          </a:p>
          <a:p>
            <a:pPr marL="574675" indent="-457200">
              <a:buNone/>
            </a:pPr>
            <a:r>
              <a:rPr lang="en-US" dirty="0"/>
              <a:t>Gene [Internet]. Bethesda (MD): National Library of Medicine (US), National Center for Biotechnology Information; 2004 – </a:t>
            </a:r>
            <a:r>
              <a:rPr lang="en-US" dirty="0" smtClean="0"/>
              <a:t>cited 2019 Jun 27. </a:t>
            </a:r>
            <a:r>
              <a:rPr lang="en-US" dirty="0"/>
              <a:t>Available from: https://www.ncbi.nlm.nih.gov/gene/</a:t>
            </a:r>
          </a:p>
          <a:p>
            <a:pPr marL="574675" indent="-457200">
              <a:buNone/>
            </a:pPr>
            <a:r>
              <a:rPr lang="en-US" dirty="0"/>
              <a:t>Gul, </a:t>
            </a:r>
            <a:r>
              <a:rPr lang="en-US" dirty="0" err="1"/>
              <a:t>Anjuman</a:t>
            </a:r>
            <a:r>
              <a:rPr lang="en-US" dirty="0"/>
              <a:t>, et al. “Role of Fructose Concentration on </a:t>
            </a:r>
            <a:r>
              <a:rPr lang="en-US" dirty="0" err="1"/>
              <a:t>Cataractogenesis</a:t>
            </a:r>
            <a:r>
              <a:rPr lang="en-US" dirty="0"/>
              <a:t> in Senile Diabetic and Non-Diabetic Patients.” </a:t>
            </a:r>
            <a:r>
              <a:rPr lang="en-US" i="1" dirty="0" err="1"/>
              <a:t>Graefe's</a:t>
            </a:r>
            <a:r>
              <a:rPr lang="en-US" i="1" dirty="0"/>
              <a:t> Archive for Clinical and Experimental Ophthalmology</a:t>
            </a:r>
            <a:r>
              <a:rPr lang="en-US" dirty="0"/>
              <a:t>, vol. 247, no. 6, 6 Feb. 2009, pp. 809–814., doi:10.1007/s00417-008-1027-9.</a:t>
            </a:r>
          </a:p>
          <a:p>
            <a:pPr marL="574675" indent="-457200">
              <a:buNone/>
            </a:pPr>
            <a:r>
              <a:rPr lang="en-US" dirty="0" err="1" smtClean="0"/>
              <a:t>Horwitz</a:t>
            </a:r>
            <a:r>
              <a:rPr lang="en-US" dirty="0"/>
              <a:t>, Joseph, et al. “Lens </a:t>
            </a:r>
            <a:r>
              <a:rPr lang="el-GR" dirty="0"/>
              <a:t>α-</a:t>
            </a:r>
            <a:r>
              <a:rPr lang="en-US" dirty="0" err="1"/>
              <a:t>Crystallin</a:t>
            </a:r>
            <a:r>
              <a:rPr lang="en-US" dirty="0"/>
              <a:t>: Function and Structure.” Eye, vol. 13, no. 3, 1999, pp. 403–408., doi:10.1038/eye.1999.114</a:t>
            </a:r>
            <a:r>
              <a:rPr lang="en-US" dirty="0" smtClean="0"/>
              <a:t>.</a:t>
            </a:r>
          </a:p>
          <a:p>
            <a:pPr marL="574675" indent="-457200">
              <a:buNone/>
            </a:pPr>
            <a:r>
              <a:rPr lang="en-US" dirty="0"/>
              <a:t>Huang, Da Wei, et al. “Bioinformatics Enrichment Tools: Paths toward the Comprehensive Functional Analysis of Large Gene Lists.” </a:t>
            </a:r>
            <a:r>
              <a:rPr lang="en-US" i="1" dirty="0"/>
              <a:t>Nucleic Acids Research</a:t>
            </a:r>
            <a:r>
              <a:rPr lang="en-US" dirty="0"/>
              <a:t>, vol. 37, no. 1, 25 Nov. 2008, pp. 1–13., doi:10.1093/</a:t>
            </a:r>
            <a:r>
              <a:rPr lang="en-US" dirty="0" err="1"/>
              <a:t>nar</a:t>
            </a:r>
            <a:r>
              <a:rPr lang="en-US" dirty="0"/>
              <a:t>/gkn923.</a:t>
            </a:r>
          </a:p>
          <a:p>
            <a:pPr marL="574675" indent="-457200">
              <a:buNone/>
            </a:pPr>
            <a:r>
              <a:rPr lang="en-US" dirty="0" smtClean="0"/>
              <a:t>Huang</a:t>
            </a:r>
            <a:r>
              <a:rPr lang="en-US" dirty="0"/>
              <a:t>, Da Wei, et al. “Systematic and Integrative Analysis of Large Gene Lists Using DAVID Bioinformatics Resources.” </a:t>
            </a:r>
            <a:r>
              <a:rPr lang="en-US" i="1" dirty="0"/>
              <a:t>Nature Protocols</a:t>
            </a:r>
            <a:r>
              <a:rPr lang="en-US" dirty="0"/>
              <a:t>, vol. 4, no. 1, 18 Dec. 2008, pp. 44–57., doi:10.1038/nprot.2008.211.</a:t>
            </a:r>
          </a:p>
          <a:p>
            <a:pPr marL="574675" indent="-457200">
              <a:buNone/>
            </a:pPr>
            <a:r>
              <a:rPr lang="en-US" dirty="0" err="1"/>
              <a:t>Krämer</a:t>
            </a:r>
            <a:r>
              <a:rPr lang="en-US" dirty="0"/>
              <a:t>, Andreas, et al. “Causal Analysis Approaches in Ingenuity Pathway Analysis.” </a:t>
            </a:r>
            <a:r>
              <a:rPr lang="en-US" i="1" dirty="0"/>
              <a:t>Bioinformatics</a:t>
            </a:r>
            <a:r>
              <a:rPr lang="en-US" dirty="0"/>
              <a:t>, vol. 30, no. 4, 13 Dec. 2013, pp. 523–530., doi:10.1093/bioinformatics/btt703.</a:t>
            </a:r>
          </a:p>
          <a:p>
            <a:pPr marL="574675" indent="-457200">
              <a:buNone/>
            </a:pPr>
            <a:r>
              <a:rPr lang="en-US" dirty="0" err="1" smtClean="0"/>
              <a:t>Maere</a:t>
            </a:r>
            <a:r>
              <a:rPr lang="en-US" dirty="0"/>
              <a:t>, Steven, et al. “</a:t>
            </a:r>
            <a:r>
              <a:rPr lang="en-US" dirty="0" err="1"/>
              <a:t>BiNGO</a:t>
            </a:r>
            <a:r>
              <a:rPr lang="en-US" dirty="0"/>
              <a:t>: a </a:t>
            </a:r>
            <a:r>
              <a:rPr lang="en-US" dirty="0" err="1"/>
              <a:t>Cytoscape</a:t>
            </a:r>
            <a:r>
              <a:rPr lang="en-US" dirty="0"/>
              <a:t> Plugin to Assess Overrepresentation of Gene Ontology Categories in Biological Networks.” </a:t>
            </a:r>
            <a:r>
              <a:rPr lang="en-US" i="1" dirty="0"/>
              <a:t>Bioinformatics</a:t>
            </a:r>
            <a:r>
              <a:rPr lang="en-US" dirty="0"/>
              <a:t>, vol. 21, no. 16, 21 Mar. 2005, pp. 3448–3449., doi:10.1093/bioinformatics/bti551.</a:t>
            </a:r>
          </a:p>
          <a:p>
            <a:pPr marL="574675" indent="-457200">
              <a:buNone/>
            </a:pPr>
            <a:r>
              <a:rPr lang="en-US" dirty="0" err="1" smtClean="0"/>
              <a:t>Nepusz</a:t>
            </a:r>
            <a:r>
              <a:rPr lang="en-US" dirty="0"/>
              <a:t>, </a:t>
            </a:r>
            <a:r>
              <a:rPr lang="en-US" dirty="0" err="1"/>
              <a:t>Tamás</a:t>
            </a:r>
            <a:r>
              <a:rPr lang="en-US" dirty="0"/>
              <a:t>, et al. “Detecting Overlapping Protein Complexes in Protein-Protein Interaction Networks.” </a:t>
            </a:r>
            <a:r>
              <a:rPr lang="en-US" i="1" dirty="0"/>
              <a:t>Nature Methods</a:t>
            </a:r>
            <a:r>
              <a:rPr lang="en-US" dirty="0"/>
              <a:t>, vol. 9, no. 5, 18 Mar. 2012, pp. 471–472., doi:10.1038/nmeth.1938.</a:t>
            </a:r>
          </a:p>
          <a:p>
            <a:pPr marL="574675" indent="-457200">
              <a:buNone/>
            </a:pPr>
            <a:r>
              <a:rPr lang="en-US" dirty="0" err="1"/>
              <a:t>Padmanabha</a:t>
            </a:r>
            <a:r>
              <a:rPr lang="en-US" dirty="0"/>
              <a:t>, </a:t>
            </a:r>
            <a:r>
              <a:rPr lang="en-US" dirty="0" err="1"/>
              <a:t>Smitha</a:t>
            </a:r>
            <a:r>
              <a:rPr lang="en-US" dirty="0"/>
              <a:t>, and </a:t>
            </a:r>
            <a:r>
              <a:rPr lang="en-US" dirty="0" err="1"/>
              <a:t>Baskaran</a:t>
            </a:r>
            <a:r>
              <a:rPr lang="en-US" dirty="0"/>
              <a:t> </a:t>
            </a:r>
            <a:r>
              <a:rPr lang="en-US" dirty="0" err="1"/>
              <a:t>Vallikannan</a:t>
            </a:r>
            <a:r>
              <a:rPr lang="en-US" dirty="0"/>
              <a:t>. “Fatty Acids Modulate the Efficacy of Lutein in Cataract Prevention: Assessment of Oxidative and Inflammatory Parameters in Rats.” </a:t>
            </a:r>
            <a:r>
              <a:rPr lang="en-US" i="1" dirty="0"/>
              <a:t>Biochemical and Biophysical Research Communications</a:t>
            </a:r>
            <a:r>
              <a:rPr lang="en-US" dirty="0"/>
              <a:t>, vol. 500, no. 2, 2 June 2018, pp. 435–442., doi:10.1016/j.bbrc.2018.04.098.</a:t>
            </a:r>
          </a:p>
          <a:p>
            <a:pPr marL="574675" indent="-457200">
              <a:buNone/>
            </a:pPr>
            <a:r>
              <a:rPr lang="en-US" dirty="0" err="1"/>
              <a:t>Pollreisz</a:t>
            </a:r>
            <a:r>
              <a:rPr lang="en-US" dirty="0"/>
              <a:t>, Andreas, and Ursula Schmidt-</a:t>
            </a:r>
            <a:r>
              <a:rPr lang="en-US" dirty="0" err="1"/>
              <a:t>Erfurth</a:t>
            </a:r>
            <a:r>
              <a:rPr lang="en-US" dirty="0"/>
              <a:t>. “Diabetic Cataract—Pathogenesis, Epidemiology and Treatment.” </a:t>
            </a:r>
            <a:r>
              <a:rPr lang="en-US" i="1" dirty="0"/>
              <a:t>Journal of Ophthalmology</a:t>
            </a:r>
            <a:r>
              <a:rPr lang="en-US" dirty="0"/>
              <a:t>, vol. 2010, 2 Apr. 2010, pp. 1–8., doi:10.1155/2010/608751.</a:t>
            </a:r>
          </a:p>
          <a:p>
            <a:pPr marL="574675" indent="-457200">
              <a:buNone/>
            </a:pPr>
            <a:r>
              <a:rPr lang="en-US" dirty="0" smtClean="0"/>
              <a:t>Quinlan</a:t>
            </a:r>
            <a:r>
              <a:rPr lang="en-US" dirty="0"/>
              <a:t>, R A, et al. “The Eye Lens Cytoskeleton.” </a:t>
            </a:r>
            <a:r>
              <a:rPr lang="en-US" i="1" dirty="0"/>
              <a:t>Eye</a:t>
            </a:r>
            <a:r>
              <a:rPr lang="en-US" dirty="0"/>
              <a:t>, vol. 13, no. 3, May 1999, pp. 409–416., doi:10.1038/eye.1999.115.</a:t>
            </a:r>
          </a:p>
          <a:p>
            <a:pPr marL="574675" indent="-457200">
              <a:buNone/>
            </a:pPr>
            <a:r>
              <a:rPr lang="en-US" dirty="0" smtClean="0"/>
              <a:t>Shannon</a:t>
            </a:r>
            <a:r>
              <a:rPr lang="en-US" dirty="0"/>
              <a:t>, Paul, et al. “</a:t>
            </a:r>
            <a:r>
              <a:rPr lang="en-US" dirty="0" err="1"/>
              <a:t>Cytoscape</a:t>
            </a:r>
            <a:r>
              <a:rPr lang="en-US" dirty="0"/>
              <a:t>: A Software Environment for Integrated Models of </a:t>
            </a:r>
            <a:r>
              <a:rPr lang="en-US" dirty="0" err="1"/>
              <a:t>Biomolecular</a:t>
            </a:r>
            <a:r>
              <a:rPr lang="en-US" dirty="0"/>
              <a:t> Interaction Networks.” </a:t>
            </a:r>
            <a:r>
              <a:rPr lang="en-US" i="1" dirty="0"/>
              <a:t>Genome Research</a:t>
            </a:r>
            <a:r>
              <a:rPr lang="en-US" dirty="0"/>
              <a:t>, vol. 13, no. 11, 1 Nov. 2003, pp. 2498–2504., doi:10.1101/gr.1239303.</a:t>
            </a:r>
          </a:p>
          <a:p>
            <a:pPr marL="574675" indent="-457200">
              <a:buNone/>
            </a:pPr>
            <a:r>
              <a:rPr lang="en-US" dirty="0" smtClean="0"/>
              <a:t>The Gene Ontology Consortium. “The </a:t>
            </a:r>
            <a:r>
              <a:rPr lang="en-US" dirty="0"/>
              <a:t>Gene Ontology Resource: 20 Years and Still </a:t>
            </a:r>
            <a:r>
              <a:rPr lang="en-US" dirty="0" err="1"/>
              <a:t>GOing</a:t>
            </a:r>
            <a:r>
              <a:rPr lang="en-US" dirty="0"/>
              <a:t> Strong.” </a:t>
            </a:r>
            <a:r>
              <a:rPr lang="en-US" i="1" dirty="0"/>
              <a:t>Nucleic Acids Research</a:t>
            </a:r>
            <a:r>
              <a:rPr lang="en-US" dirty="0"/>
              <a:t>, vol. 47, no. D1, 8 Jan. 2018, pp. D330–D338., doi:10.1093/</a:t>
            </a:r>
            <a:r>
              <a:rPr lang="en-US" dirty="0" err="1"/>
              <a:t>nar</a:t>
            </a:r>
            <a:r>
              <a:rPr lang="en-US" dirty="0"/>
              <a:t>/gky1055.</a:t>
            </a:r>
          </a:p>
          <a:p>
            <a:pPr marL="574675" indent="-457200">
              <a:buNone/>
            </a:pPr>
            <a:r>
              <a:rPr lang="en-US" dirty="0" smtClean="0"/>
              <a:t>Truscott</a:t>
            </a:r>
            <a:r>
              <a:rPr lang="en-US" dirty="0"/>
              <a:t>, Roger </a:t>
            </a:r>
            <a:r>
              <a:rPr lang="en-US" dirty="0" err="1"/>
              <a:t>J.w</a:t>
            </a:r>
            <a:r>
              <a:rPr lang="en-US" dirty="0"/>
              <a:t>. “Age-Related Nuclear Cataract—Oxidation Is the Key.” Experimental Eye Research, vol. 80, no. 5, 26 Feb. 2005, pp. 709–725., doi:10.1016/j.exer.2004.12.007</a:t>
            </a:r>
            <a:r>
              <a:rPr lang="en-US" dirty="0" smtClean="0"/>
              <a:t>.</a:t>
            </a:r>
            <a:r>
              <a:rPr lang="en-US" dirty="0"/>
              <a:t> </a:t>
            </a:r>
            <a:endParaRPr lang="en-US" dirty="0" smtClean="0"/>
          </a:p>
          <a:p>
            <a:pPr marL="574675" indent="-457200">
              <a:buNone/>
            </a:pPr>
            <a:r>
              <a:rPr lang="en-US" dirty="0" smtClean="0"/>
              <a:t>Yu</a:t>
            </a:r>
            <a:r>
              <a:rPr lang="en-US" dirty="0"/>
              <a:t>, W., et al. “</a:t>
            </a:r>
            <a:r>
              <a:rPr lang="en-US" dirty="0" err="1"/>
              <a:t>Phenopedia</a:t>
            </a:r>
            <a:r>
              <a:rPr lang="en-US" dirty="0"/>
              <a:t> and </a:t>
            </a:r>
            <a:r>
              <a:rPr lang="en-US" dirty="0" err="1"/>
              <a:t>Genopedia</a:t>
            </a:r>
            <a:r>
              <a:rPr lang="en-US" dirty="0"/>
              <a:t>: Disease-Centered and Gene-Centered Views of the Evolving Knowledge of Human Genetic Associations.” </a:t>
            </a:r>
            <a:r>
              <a:rPr lang="en-US" i="1" dirty="0"/>
              <a:t>Bioinformatics</a:t>
            </a:r>
            <a:r>
              <a:rPr lang="en-US" dirty="0"/>
              <a:t>, vol. 26, no. 1, 27 Oct. 2009, pp. 145–146., doi:10.1093/bioinformatics/btp618.</a:t>
            </a:r>
          </a:p>
          <a:p>
            <a:pPr marL="574675" indent="-457200">
              <a:buNone/>
            </a:pPr>
            <a:endParaRPr lang="en-US" dirty="0"/>
          </a:p>
          <a:p>
            <a:pPr marL="574675" indent="-457200">
              <a:buNone/>
            </a:pPr>
            <a:endParaRPr lang="en-US" dirty="0"/>
          </a:p>
          <a:p>
            <a:endParaRPr lang="en-US" dirty="0"/>
          </a:p>
        </p:txBody>
      </p:sp>
    </p:spTree>
    <p:extLst>
      <p:ext uri="{BB962C8B-B14F-4D97-AF65-F5344CB8AC3E}">
        <p14:creationId xmlns:p14="http://schemas.microsoft.com/office/powerpoint/2010/main" val="378600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8" name="Google Shape;64;p14"/>
          <p:cNvSpPr/>
          <p:nvPr/>
        </p:nvSpPr>
        <p:spPr>
          <a:xfrm>
            <a:off x="9799436" y="1739499"/>
            <a:ext cx="1651107" cy="1569759"/>
          </a:xfrm>
          <a:prstGeom prst="ellipse">
            <a:avLst/>
          </a:prstGeom>
          <a:solidFill>
            <a:srgbClr val="00B050">
              <a:alpha val="19230"/>
            </a:srgbClr>
          </a:solidFill>
          <a:ln>
            <a:noFill/>
          </a:ln>
        </p:spPr>
        <p:txBody>
          <a:bodyPr spcFirstLastPara="1" wrap="square" lIns="121900" tIns="121900" rIns="121900" bIns="121900" anchor="ctr" anchorCtr="0">
            <a:noAutofit/>
          </a:bodyPr>
          <a:lstStyle/>
          <a:p>
            <a:endParaRPr sz="2400"/>
          </a:p>
        </p:txBody>
      </p:sp>
      <p:sp>
        <p:nvSpPr>
          <p:cNvPr id="9" name="Google Shape;64;p14"/>
          <p:cNvSpPr/>
          <p:nvPr/>
        </p:nvSpPr>
        <p:spPr>
          <a:xfrm>
            <a:off x="9682922" y="2093844"/>
            <a:ext cx="585669" cy="856973"/>
          </a:xfrm>
          <a:prstGeom prst="ellipse">
            <a:avLst/>
          </a:prstGeom>
          <a:solidFill>
            <a:srgbClr val="0070C0">
              <a:alpha val="19230"/>
            </a:srgbClr>
          </a:solidFill>
          <a:ln>
            <a:noFill/>
          </a:ln>
        </p:spPr>
        <p:txBody>
          <a:bodyPr spcFirstLastPara="1" wrap="square" lIns="121900" tIns="121900" rIns="121900" bIns="121900" anchor="ctr" anchorCtr="0">
            <a:noAutofit/>
          </a:bodyPr>
          <a:lstStyle/>
          <a:p>
            <a:endParaRPr sz="2400"/>
          </a:p>
        </p:txBody>
      </p:sp>
      <p:sp>
        <p:nvSpPr>
          <p:cNvPr id="61" name="Google Shape;61;p14"/>
          <p:cNvSpPr txBox="1">
            <a:spLocks noGrp="1"/>
          </p:cNvSpPr>
          <p:nvPr>
            <p:ph type="body" idx="1"/>
          </p:nvPr>
        </p:nvSpPr>
        <p:spPr>
          <a:xfrm>
            <a:off x="415600" y="1748665"/>
            <a:ext cx="8132800" cy="4555200"/>
          </a:xfrm>
          <a:prstGeom prst="rect">
            <a:avLst/>
          </a:prstGeom>
        </p:spPr>
        <p:txBody>
          <a:bodyPr spcFirstLastPara="1" vert="horz" wrap="square" lIns="121900" tIns="121900" rIns="121900" bIns="121900" rtlCol="0" anchor="t" anchorCtr="0">
            <a:noAutofit/>
          </a:bodyPr>
          <a:lstStyle/>
          <a:p>
            <a:r>
              <a:rPr lang="en" sz="2400" dirty="0"/>
              <a:t>Lens is located in front of eye; </a:t>
            </a:r>
            <a:r>
              <a:rPr lang="en-US" sz="2400" dirty="0"/>
              <a:t>its function is to focus incoming light onto the retina.</a:t>
            </a:r>
            <a:endParaRPr sz="2400" dirty="0"/>
          </a:p>
          <a:p>
            <a:endParaRPr sz="2400" dirty="0"/>
          </a:p>
          <a:p>
            <a:r>
              <a:rPr lang="en" sz="2400" dirty="0"/>
              <a:t>Three parts: capsule (outer elastic layer of cells), epithelium (cells that divide to produce fiber cells), fiber cells (clear, organelle-free cells)</a:t>
            </a:r>
          </a:p>
          <a:p>
            <a:endParaRPr lang="en" sz="2400" dirty="0"/>
          </a:p>
          <a:p>
            <a:r>
              <a:rPr lang="en" sz="2400" dirty="0"/>
              <a:t>To focus, we change the curvature of the lens</a:t>
            </a:r>
            <a:endParaRPr sz="2400" dirty="0"/>
          </a:p>
        </p:txBody>
      </p:sp>
      <p:pic>
        <p:nvPicPr>
          <p:cNvPr id="65" name="Google Shape;65;p14"/>
          <p:cNvPicPr preferRelativeResize="0"/>
          <p:nvPr/>
        </p:nvPicPr>
        <p:blipFill>
          <a:blip r:embed="rId3">
            <a:alphaModFix/>
          </a:blip>
          <a:stretch>
            <a:fillRect/>
          </a:stretch>
        </p:blipFill>
        <p:spPr>
          <a:xfrm>
            <a:off x="8548401" y="3658456"/>
            <a:ext cx="3528732" cy="2646600"/>
          </a:xfrm>
          <a:prstGeom prst="rect">
            <a:avLst/>
          </a:prstGeom>
          <a:noFill/>
          <a:ln>
            <a:noFill/>
          </a:ln>
        </p:spPr>
      </p:pic>
      <p:grpSp>
        <p:nvGrpSpPr>
          <p:cNvPr id="62" name="Google Shape;62;p14"/>
          <p:cNvGrpSpPr/>
          <p:nvPr/>
        </p:nvGrpSpPr>
        <p:grpSpPr>
          <a:xfrm>
            <a:off x="9516942" y="1536570"/>
            <a:ext cx="2476052" cy="1968436"/>
            <a:chOff x="5974024" y="1152475"/>
            <a:chExt cx="3021050" cy="2358350"/>
          </a:xfrm>
        </p:grpSpPr>
        <p:pic>
          <p:nvPicPr>
            <p:cNvPr id="63" name="Google Shape;63;p14"/>
            <p:cNvPicPr preferRelativeResize="0"/>
            <p:nvPr/>
          </p:nvPicPr>
          <p:blipFill rotWithShape="1">
            <a:blip r:embed="rId4">
              <a:alphaModFix/>
            </a:blip>
            <a:srcRect l="17300" r="18645"/>
            <a:stretch/>
          </p:blipFill>
          <p:spPr>
            <a:xfrm>
              <a:off x="5974024" y="1152475"/>
              <a:ext cx="3021050" cy="2358350"/>
            </a:xfrm>
            <a:prstGeom prst="rect">
              <a:avLst/>
            </a:prstGeom>
            <a:noFill/>
            <a:ln>
              <a:noFill/>
            </a:ln>
          </p:spPr>
        </p:pic>
        <p:sp>
          <p:nvSpPr>
            <p:cNvPr id="64" name="Google Shape;64;p14"/>
            <p:cNvSpPr/>
            <p:nvPr/>
          </p:nvSpPr>
          <p:spPr>
            <a:xfrm>
              <a:off x="6389498" y="1989877"/>
              <a:ext cx="282600" cy="686400"/>
            </a:xfrm>
            <a:prstGeom prst="ellipse">
              <a:avLst/>
            </a:prstGeom>
            <a:solidFill>
              <a:srgbClr val="FF0000">
                <a:alpha val="19230"/>
              </a:srgbClr>
            </a:solidFill>
            <a:ln>
              <a:noFill/>
            </a:ln>
          </p:spPr>
          <p:txBody>
            <a:bodyPr spcFirstLastPara="1" wrap="square" lIns="121900" tIns="121900" rIns="121900" bIns="121900" anchor="ctr" anchorCtr="0">
              <a:noAutofit/>
            </a:bodyPr>
            <a:lstStyle/>
            <a:p>
              <a:endParaRPr sz="2400"/>
            </a:p>
          </p:txBody>
        </p:sp>
      </p:grpSp>
      <p:sp>
        <p:nvSpPr>
          <p:cNvPr id="11" name="Title 7"/>
          <p:cNvSpPr txBox="1">
            <a:spLocks/>
          </p:cNvSpPr>
          <p:nvPr/>
        </p:nvSpPr>
        <p:spPr>
          <a:xfrm>
            <a:off x="1097280" y="286603"/>
            <a:ext cx="10058400" cy="1450757"/>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85000"/>
              </a:lnSpc>
              <a:spcBef>
                <a:spcPts val="0"/>
              </a:spcBef>
              <a:spcAft>
                <a:spcPts val="0"/>
              </a:spcAft>
              <a:buSzPts val="2800"/>
              <a:buNone/>
              <a:defRPr sz="4800" kern="1200" spc="-50" baseline="0">
                <a:solidFill>
                  <a:schemeClr val="tx1">
                    <a:lumMod val="75000"/>
                    <a:lumOff val="2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Eye and Lens</a:t>
            </a:r>
          </a:p>
        </p:txBody>
      </p:sp>
    </p:spTree>
    <p:extLst>
      <p:ext uri="{BB962C8B-B14F-4D97-AF65-F5344CB8AC3E}">
        <p14:creationId xmlns:p14="http://schemas.microsoft.com/office/powerpoint/2010/main" val="356048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415600" y="1748668"/>
            <a:ext cx="7668433" cy="4555200"/>
          </a:xfrm>
          <a:prstGeom prst="rect">
            <a:avLst/>
          </a:prstGeom>
        </p:spPr>
        <p:txBody>
          <a:bodyPr spcFirstLastPara="1" vert="horz" wrap="square" lIns="121900" tIns="121900" rIns="121900" bIns="121900" rtlCol="0" anchor="t" anchorCtr="0">
            <a:noAutofit/>
          </a:bodyPr>
          <a:lstStyle/>
          <a:p>
            <a:r>
              <a:rPr lang="en" sz="2400" dirty="0"/>
              <a:t>Fiber cells' protein: 90% crystallin</a:t>
            </a:r>
            <a:endParaRPr sz="2400" dirty="0"/>
          </a:p>
          <a:p>
            <a:r>
              <a:rPr lang="en" sz="2400" dirty="0"/>
              <a:t>Three types:</a:t>
            </a:r>
            <a:endParaRPr sz="2400" dirty="0"/>
          </a:p>
          <a:p>
            <a:pPr lvl="1">
              <a:spcBef>
                <a:spcPts val="0"/>
              </a:spcBef>
            </a:pPr>
            <a:r>
              <a:rPr lang="en" sz="2200" dirty="0">
                <a:solidFill>
                  <a:srgbClr val="FF0000"/>
                </a:solidFill>
              </a:rPr>
              <a:t>α-crystallin: Structural protein and "chaperone" (binds to proteins to stabilize and prevent aggregation, but doesn't refold them). Two units: αA, αB</a:t>
            </a:r>
          </a:p>
          <a:p>
            <a:pPr lvl="2">
              <a:spcBef>
                <a:spcPts val="0"/>
              </a:spcBef>
            </a:pPr>
            <a:r>
              <a:rPr lang="en" sz="1800" dirty="0"/>
              <a:t>Encoded by CRYAA, CRYAB genes</a:t>
            </a:r>
            <a:endParaRPr sz="1800" dirty="0"/>
          </a:p>
          <a:p>
            <a:pPr lvl="1">
              <a:spcBef>
                <a:spcPts val="0"/>
              </a:spcBef>
            </a:pPr>
            <a:r>
              <a:rPr lang="en" sz="2200" dirty="0"/>
              <a:t>β- and γ-crystallin: Structural protein, but otherwise no significant function</a:t>
            </a:r>
          </a:p>
          <a:p>
            <a:pPr lvl="2">
              <a:spcBef>
                <a:spcPts val="0"/>
              </a:spcBef>
            </a:pPr>
            <a:r>
              <a:rPr lang="en" sz="1800" dirty="0"/>
              <a:t>Encoded by CRYB*, CRYG* genes</a:t>
            </a:r>
          </a:p>
          <a:p>
            <a:r>
              <a:rPr lang="en" sz="2400" dirty="0"/>
              <a:t>Fiber cells are organelle-free; proteins are permanent.</a:t>
            </a:r>
            <a:endParaRPr sz="2400" dirty="0"/>
          </a:p>
          <a:p>
            <a:r>
              <a:rPr lang="en" sz="2400" dirty="0"/>
              <a:t>Glutathione (GSH): Anti-oxidant, prevents oxidation of the crystallins.</a:t>
            </a:r>
          </a:p>
          <a:p>
            <a:pPr lvl="1" indent="-457189">
              <a:spcBef>
                <a:spcPts val="0"/>
              </a:spcBef>
              <a:buSzPts val="1800"/>
              <a:buChar char="●"/>
            </a:pPr>
            <a:r>
              <a:rPr lang="en" dirty="0"/>
              <a:t>Encoded by GSTM1, GSTT1 genes</a:t>
            </a:r>
          </a:p>
          <a:p>
            <a:pPr lvl="1" indent="-457189">
              <a:spcBef>
                <a:spcPts val="0"/>
              </a:spcBef>
              <a:buSzPts val="1800"/>
              <a:buChar char="●"/>
            </a:pPr>
            <a:endParaRPr sz="2200" dirty="0"/>
          </a:p>
        </p:txBody>
      </p:sp>
      <p:pic>
        <p:nvPicPr>
          <p:cNvPr id="72" name="Google Shape;72;p15"/>
          <p:cNvPicPr preferRelativeResize="0"/>
          <p:nvPr/>
        </p:nvPicPr>
        <p:blipFill>
          <a:blip r:embed="rId3">
            <a:alphaModFix/>
          </a:blip>
          <a:stretch>
            <a:fillRect/>
          </a:stretch>
        </p:blipFill>
        <p:spPr>
          <a:xfrm>
            <a:off x="8084034" y="2260495"/>
            <a:ext cx="2815933" cy="2815933"/>
          </a:xfrm>
          <a:prstGeom prst="rect">
            <a:avLst/>
          </a:prstGeom>
          <a:noFill/>
          <a:ln>
            <a:noFill/>
          </a:ln>
        </p:spPr>
      </p:pic>
      <p:pic>
        <p:nvPicPr>
          <p:cNvPr id="73" name="Google Shape;73;p15"/>
          <p:cNvPicPr preferRelativeResize="0"/>
          <p:nvPr/>
        </p:nvPicPr>
        <p:blipFill rotWithShape="1">
          <a:blip r:embed="rId4">
            <a:alphaModFix/>
          </a:blip>
          <a:srcRect b="14346"/>
          <a:stretch/>
        </p:blipFill>
        <p:spPr>
          <a:xfrm>
            <a:off x="9017567" y="207300"/>
            <a:ext cx="2815933" cy="2411933"/>
          </a:xfrm>
          <a:prstGeom prst="rect">
            <a:avLst/>
          </a:prstGeom>
          <a:noFill/>
          <a:ln>
            <a:noFill/>
          </a:ln>
        </p:spPr>
      </p:pic>
      <p:pic>
        <p:nvPicPr>
          <p:cNvPr id="74" name="Google Shape;74;p15"/>
          <p:cNvPicPr preferRelativeResize="0"/>
          <p:nvPr/>
        </p:nvPicPr>
        <p:blipFill>
          <a:blip r:embed="rId5">
            <a:alphaModFix/>
          </a:blip>
          <a:stretch>
            <a:fillRect/>
          </a:stretch>
        </p:blipFill>
        <p:spPr>
          <a:xfrm>
            <a:off x="8976319" y="4608206"/>
            <a:ext cx="2914933" cy="1792700"/>
          </a:xfrm>
          <a:prstGeom prst="rect">
            <a:avLst/>
          </a:prstGeom>
          <a:noFill/>
          <a:ln>
            <a:noFill/>
          </a:ln>
        </p:spPr>
      </p:pic>
      <p:sp>
        <p:nvSpPr>
          <p:cNvPr id="8" name="Title 7"/>
          <p:cNvSpPr txBox="1">
            <a:spLocks/>
          </p:cNvSpPr>
          <p:nvPr/>
        </p:nvSpPr>
        <p:spPr>
          <a:xfrm>
            <a:off x="1097280" y="286603"/>
            <a:ext cx="10058400" cy="1450757"/>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85000"/>
              </a:lnSpc>
              <a:spcBef>
                <a:spcPts val="0"/>
              </a:spcBef>
              <a:spcAft>
                <a:spcPts val="0"/>
              </a:spcAft>
              <a:buSzPts val="2800"/>
              <a:buNone/>
              <a:defRPr sz="4800" kern="1200" spc="-50" baseline="0">
                <a:solidFill>
                  <a:schemeClr val="tx1">
                    <a:lumMod val="75000"/>
                    <a:lumOff val="25000"/>
                  </a:schemeClr>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Fiber Cells and </a:t>
            </a:r>
            <a:r>
              <a:rPr lang="en-US" dirty="0" err="1"/>
              <a:t>Crystallin</a:t>
            </a:r>
            <a:endParaRPr lang="en-US" dirty="0"/>
          </a:p>
        </p:txBody>
      </p:sp>
    </p:spTree>
    <p:extLst>
      <p:ext uri="{BB962C8B-B14F-4D97-AF65-F5344CB8AC3E}">
        <p14:creationId xmlns:p14="http://schemas.microsoft.com/office/powerpoint/2010/main" val="169488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415600" y="1748668"/>
            <a:ext cx="11360800" cy="4555200"/>
          </a:xfrm>
          <a:prstGeom prst="rect">
            <a:avLst/>
          </a:prstGeom>
        </p:spPr>
        <p:txBody>
          <a:bodyPr spcFirstLastPara="1" vert="horz" wrap="square" lIns="121900" tIns="121900" rIns="121900" bIns="121900" rtlCol="0" anchor="t" anchorCtr="0">
            <a:noAutofit/>
          </a:bodyPr>
          <a:lstStyle/>
          <a:p>
            <a:pPr algn="just">
              <a:lnSpc>
                <a:spcPct val="120000"/>
              </a:lnSpc>
            </a:pPr>
            <a:r>
              <a:rPr lang="en-US" sz="2400" dirty="0">
                <a:solidFill>
                  <a:srgbClr val="FF0000"/>
                </a:solidFill>
              </a:rPr>
              <a:t>Cataract is opacification of the lens; when the lens becomes cloudy and blocks vision</a:t>
            </a:r>
          </a:p>
          <a:p>
            <a:pPr algn="just">
              <a:lnSpc>
                <a:spcPct val="120000"/>
              </a:lnSpc>
            </a:pPr>
            <a:r>
              <a:rPr lang="en-US" sz="2400" dirty="0">
                <a:solidFill>
                  <a:srgbClr val="FF0000"/>
                </a:solidFill>
              </a:rPr>
              <a:t>Opaque areas are aggregates of </a:t>
            </a:r>
            <a:r>
              <a:rPr lang="en-US" sz="2400" dirty="0" err="1">
                <a:solidFill>
                  <a:srgbClr val="FF0000"/>
                </a:solidFill>
              </a:rPr>
              <a:t>desolubilized</a:t>
            </a:r>
            <a:r>
              <a:rPr lang="en-US" sz="2400" dirty="0">
                <a:solidFill>
                  <a:srgbClr val="FF0000"/>
                </a:solidFill>
              </a:rPr>
              <a:t> </a:t>
            </a:r>
            <a:r>
              <a:rPr lang="en-US" sz="2400" dirty="0" err="1">
                <a:solidFill>
                  <a:srgbClr val="FF0000"/>
                </a:solidFill>
              </a:rPr>
              <a:t>crystallin</a:t>
            </a:r>
            <a:r>
              <a:rPr lang="en-US" sz="2400" dirty="0">
                <a:solidFill>
                  <a:srgbClr val="FF0000"/>
                </a:solidFill>
              </a:rPr>
              <a:t> proteins</a:t>
            </a:r>
          </a:p>
          <a:p>
            <a:pPr algn="just">
              <a:lnSpc>
                <a:spcPct val="120000"/>
              </a:lnSpc>
            </a:pPr>
            <a:r>
              <a:rPr lang="en-US" sz="2400" dirty="0">
                <a:solidFill>
                  <a:srgbClr val="FF0000"/>
                </a:solidFill>
              </a:rPr>
              <a:t>Protein aggregation is caused by oxidation</a:t>
            </a:r>
          </a:p>
          <a:p>
            <a:pPr lvl="1" algn="just">
              <a:lnSpc>
                <a:spcPct val="120000"/>
              </a:lnSpc>
              <a:spcBef>
                <a:spcPts val="0"/>
              </a:spcBef>
            </a:pPr>
            <a:r>
              <a:rPr lang="en-US" sz="2200" dirty="0">
                <a:solidFill>
                  <a:srgbClr val="FF0000"/>
                </a:solidFill>
              </a:rPr>
              <a:t>Naturally over time: age-related cataract</a:t>
            </a:r>
          </a:p>
          <a:p>
            <a:pPr lvl="1" algn="just">
              <a:lnSpc>
                <a:spcPct val="120000"/>
              </a:lnSpc>
              <a:spcBef>
                <a:spcPts val="0"/>
              </a:spcBef>
            </a:pPr>
            <a:r>
              <a:rPr lang="en-US" sz="2200" dirty="0">
                <a:solidFill>
                  <a:srgbClr val="FF0000"/>
                </a:solidFill>
              </a:rPr>
              <a:t>As a result of high sugar concentration in the eye: diabetic cataract (or similar)</a:t>
            </a:r>
          </a:p>
          <a:p>
            <a:pPr lvl="1" algn="just">
              <a:lnSpc>
                <a:spcPct val="120000"/>
              </a:lnSpc>
              <a:spcBef>
                <a:spcPts val="0"/>
              </a:spcBef>
            </a:pPr>
            <a:r>
              <a:rPr lang="en-US" sz="2200" dirty="0">
                <a:solidFill>
                  <a:srgbClr val="FF0000"/>
                </a:solidFill>
              </a:rPr>
              <a:t>Through genetic mutations</a:t>
            </a:r>
          </a:p>
          <a:p>
            <a:pPr algn="just">
              <a:lnSpc>
                <a:spcPct val="120000"/>
              </a:lnSpc>
            </a:pPr>
            <a:r>
              <a:rPr lang="en-US" sz="2400" dirty="0">
                <a:solidFill>
                  <a:srgbClr val="FF0000"/>
                </a:solidFill>
              </a:rPr>
              <a:t>Currently, only approved treatment is surgical replacement of the lens</a:t>
            </a:r>
          </a:p>
          <a:p>
            <a:pPr lvl="1" algn="just">
              <a:lnSpc>
                <a:spcPct val="120000"/>
              </a:lnSpc>
              <a:spcBef>
                <a:spcPts val="0"/>
              </a:spcBef>
            </a:pPr>
            <a:r>
              <a:rPr lang="en-US" sz="2200" dirty="0">
                <a:solidFill>
                  <a:srgbClr val="FF0000"/>
                </a:solidFill>
              </a:rPr>
              <a:t>Presents complications in areas with poor healthcare and/or low wealth</a:t>
            </a:r>
          </a:p>
          <a:p>
            <a:pPr algn="just">
              <a:lnSpc>
                <a:spcPct val="120000"/>
              </a:lnSpc>
            </a:pPr>
            <a:r>
              <a:rPr lang="en-US" sz="2400" dirty="0">
                <a:solidFill>
                  <a:srgbClr val="FF0000"/>
                </a:solidFill>
              </a:rPr>
              <a:t>Leading cause of blindness worldwide</a:t>
            </a:r>
          </a:p>
          <a:p>
            <a:pPr lvl="1" algn="just">
              <a:lnSpc>
                <a:spcPct val="120000"/>
              </a:lnSpc>
              <a:spcBef>
                <a:spcPts val="0"/>
              </a:spcBef>
            </a:pPr>
            <a:r>
              <a:rPr lang="en-US" sz="2200" dirty="0">
                <a:solidFill>
                  <a:srgbClr val="FF0000"/>
                </a:solidFill>
              </a:rPr>
              <a:t>Estimated 17 million people with bilateral cataracts (Congdon et al, 2003)</a:t>
            </a:r>
          </a:p>
          <a:p>
            <a:pPr algn="just">
              <a:lnSpc>
                <a:spcPct val="120000"/>
              </a:lnSpc>
            </a:pPr>
            <a:endParaRPr lang="en-US" sz="2400" dirty="0"/>
          </a:p>
          <a:p>
            <a:pPr algn="just">
              <a:lnSpc>
                <a:spcPct val="120000"/>
              </a:lnSpc>
            </a:pPr>
            <a:endParaRPr lang="en-US" sz="2400" dirty="0"/>
          </a:p>
          <a:p>
            <a:pPr algn="just">
              <a:lnSpc>
                <a:spcPct val="120000"/>
              </a:lnSpc>
            </a:pPr>
            <a:endParaRPr sz="2400" dirty="0"/>
          </a:p>
        </p:txBody>
      </p:sp>
      <p:sp>
        <p:nvSpPr>
          <p:cNvPr id="6" name="Title 7"/>
          <p:cNvSpPr>
            <a:spLocks noGrp="1"/>
          </p:cNvSpPr>
          <p:nvPr>
            <p:ph type="title"/>
          </p:nvPr>
        </p:nvSpPr>
        <p:spPr>
          <a:xfrm>
            <a:off x="1097280" y="286603"/>
            <a:ext cx="10058400" cy="1450757"/>
          </a:xfrm>
        </p:spPr>
        <p:txBody>
          <a:bodyPr anchor="b"/>
          <a:lstStyle/>
          <a:p>
            <a:r>
              <a:rPr lang="en-US" dirty="0"/>
              <a:t>Cataract</a:t>
            </a:r>
          </a:p>
        </p:txBody>
      </p:sp>
    </p:spTree>
    <p:extLst>
      <p:ext uri="{BB962C8B-B14F-4D97-AF65-F5344CB8AC3E}">
        <p14:creationId xmlns:p14="http://schemas.microsoft.com/office/powerpoint/2010/main" val="1688379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normAutofit fontScale="92500" lnSpcReduction="10000"/>
          </a:bodyPr>
          <a:lstStyle/>
          <a:p>
            <a:pPr lvl="1" algn="just">
              <a:lnSpc>
                <a:spcPct val="120000"/>
              </a:lnSpc>
            </a:pPr>
            <a:r>
              <a:rPr lang="en-US" sz="2400" dirty="0"/>
              <a:t>Cataract is an immediate result of two factors:</a:t>
            </a:r>
          </a:p>
          <a:p>
            <a:pPr lvl="2" algn="just">
              <a:lnSpc>
                <a:spcPct val="120000"/>
              </a:lnSpc>
              <a:spcBef>
                <a:spcPts val="0"/>
              </a:spcBef>
            </a:pPr>
            <a:r>
              <a:rPr lang="en-US" sz="2100" dirty="0"/>
              <a:t>Decrease of glutathione levels</a:t>
            </a:r>
          </a:p>
          <a:p>
            <a:pPr lvl="3" algn="just">
              <a:lnSpc>
                <a:spcPct val="120000"/>
              </a:lnSpc>
              <a:spcBef>
                <a:spcPts val="0"/>
              </a:spcBef>
            </a:pPr>
            <a:r>
              <a:rPr lang="en-US" sz="1800" dirty="0"/>
              <a:t>Formation of lens barrier</a:t>
            </a:r>
          </a:p>
          <a:p>
            <a:pPr lvl="3" algn="just">
              <a:lnSpc>
                <a:spcPct val="120000"/>
              </a:lnSpc>
              <a:spcBef>
                <a:spcPts val="0"/>
              </a:spcBef>
            </a:pPr>
            <a:r>
              <a:rPr lang="en-US" sz="1800" dirty="0"/>
              <a:t>Decreased recycling efficiency</a:t>
            </a:r>
          </a:p>
          <a:p>
            <a:pPr lvl="2" algn="just">
              <a:lnSpc>
                <a:spcPct val="120000"/>
              </a:lnSpc>
              <a:spcBef>
                <a:spcPts val="0"/>
              </a:spcBef>
            </a:pPr>
            <a:r>
              <a:rPr lang="en-US" sz="2100" dirty="0">
                <a:solidFill>
                  <a:srgbClr val="FF0000"/>
                </a:solidFill>
              </a:rPr>
              <a:t>Usage of </a:t>
            </a:r>
            <a:r>
              <a:rPr lang="el-GR" sz="2100" dirty="0">
                <a:solidFill>
                  <a:srgbClr val="FF0000"/>
                </a:solidFill>
              </a:rPr>
              <a:t>α-</a:t>
            </a:r>
            <a:r>
              <a:rPr lang="en-US" sz="2100" dirty="0" err="1">
                <a:solidFill>
                  <a:srgbClr val="FF0000"/>
                </a:solidFill>
              </a:rPr>
              <a:t>crystallin</a:t>
            </a:r>
            <a:endParaRPr lang="en-US" sz="2100" dirty="0">
              <a:solidFill>
                <a:srgbClr val="FF0000"/>
              </a:solidFill>
            </a:endParaRPr>
          </a:p>
          <a:p>
            <a:pPr lvl="3" algn="just">
              <a:lnSpc>
                <a:spcPct val="120000"/>
              </a:lnSpc>
              <a:spcBef>
                <a:spcPts val="0"/>
              </a:spcBef>
            </a:pPr>
            <a:r>
              <a:rPr lang="en-US" sz="1800" dirty="0">
                <a:solidFill>
                  <a:srgbClr val="FF0000"/>
                </a:solidFill>
              </a:rPr>
              <a:t>Limited supply; by age 40, no </a:t>
            </a:r>
            <a:r>
              <a:rPr lang="en" sz="1800" dirty="0">
                <a:solidFill>
                  <a:srgbClr val="FF0000"/>
                </a:solidFill>
              </a:rPr>
              <a:t>α-crystallin remains</a:t>
            </a:r>
          </a:p>
          <a:p>
            <a:pPr lvl="3" algn="just">
              <a:lnSpc>
                <a:spcPct val="120000"/>
              </a:lnSpc>
              <a:spcBef>
                <a:spcPts val="0"/>
              </a:spcBef>
            </a:pPr>
            <a:r>
              <a:rPr lang="en" sz="1800" dirty="0"/>
              <a:t>Mutations in crystallin genes can result in nonfunctional α-crystallin</a:t>
            </a:r>
            <a:endParaRPr lang="en-US" sz="2400" dirty="0"/>
          </a:p>
          <a:p>
            <a:pPr marL="201168" lvl="1" indent="0">
              <a:buNone/>
            </a:pPr>
            <a:endParaRPr lang="en-US" sz="2400" dirty="0"/>
          </a:p>
          <a:p>
            <a:pPr lvl="1"/>
            <a:r>
              <a:rPr lang="en-US" sz="2400" dirty="0"/>
              <a:t>Goal:</a:t>
            </a:r>
          </a:p>
          <a:p>
            <a:pPr lvl="2"/>
            <a:r>
              <a:rPr lang="en-US" sz="2000" dirty="0"/>
              <a:t>Identify genetic pathways related to cataract formation</a:t>
            </a:r>
          </a:p>
          <a:p>
            <a:pPr lvl="2"/>
            <a:r>
              <a:rPr lang="en-US" sz="2000" dirty="0"/>
              <a:t>Pathways can be targeted by drugs to prevent or treat cataract (non-surgically)</a:t>
            </a:r>
          </a:p>
        </p:txBody>
      </p:sp>
    </p:spTree>
    <p:extLst>
      <p:ext uri="{BB962C8B-B14F-4D97-AF65-F5344CB8AC3E}">
        <p14:creationId xmlns:p14="http://schemas.microsoft.com/office/powerpoint/2010/main" val="272835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Cataract is the leading cause of visual impairment worldwide, with an estimated 17 million people affected by bilateral cataract (Congdon et al, 2003). Cataract results from aggregation of the </a:t>
            </a:r>
            <a:r>
              <a:rPr lang="en-US" dirty="0" err="1" smtClean="0"/>
              <a:t>crystallin</a:t>
            </a:r>
            <a:r>
              <a:rPr lang="en-US" dirty="0" smtClean="0"/>
              <a:t> proteins in the fiber cells of the eye lens, leading to opacification. The aggregation is a result of oxidation; with age, disease, or genetic mutation, reactive oxygen species can </a:t>
            </a:r>
            <a:r>
              <a:rPr lang="en-US" dirty="0" err="1" smtClean="0"/>
              <a:t>desolubilize</a:t>
            </a:r>
            <a:r>
              <a:rPr lang="en-US" dirty="0" smtClean="0"/>
              <a:t> the </a:t>
            </a:r>
            <a:r>
              <a:rPr lang="en-US" dirty="0" err="1" smtClean="0"/>
              <a:t>crystallins</a:t>
            </a:r>
            <a:r>
              <a:rPr lang="en-US" dirty="0" smtClean="0"/>
              <a:t> (Truscott, 2005). The </a:t>
            </a:r>
            <a:r>
              <a:rPr lang="en" dirty="0" smtClean="0"/>
              <a:t>α-crystallins of the eye perform a chaperone-like activity, stabilizing and resuspending these desolubilized proteins without truly renaturing them. As the fiber cells cannot produce their own proteins, this limited supply of α-crystallin is gradually depleted, with little to no α-crystallin remaining by age 50 (Horwitz et al, 1999). While the exact causes of cataract are not known, it is generally accepted that it is a multifactorial disease.</a:t>
            </a:r>
          </a:p>
          <a:p>
            <a:r>
              <a:rPr lang="en" dirty="0" smtClean="0"/>
              <a:t>Currently, the only approved treatment for cataract is surgical replacement of the cloudy lens with an artificial one. This is infeasible among people of lower socioeconomic status or in areas with poor healthcare. A non-surgical control measure would thus greatly reduce the prevalence of cataract. To find or create a drug suitable for this role, one must first elucidate the genetic functions leading to the onset of cataract. It is difficult to obtain lenses for experimentation, and evidence suggests that the etiology of human cataract </a:t>
            </a:r>
            <a:r>
              <a:rPr lang="en-US" dirty="0" smtClean="0"/>
              <a:t>is different from that in other, more easily obtainable animals (Truscott, 2005). Thus, using computational tools can provide significant insight and illuminate possible targets for further study.</a:t>
            </a:r>
            <a:endParaRPr lang="en" dirty="0" smtClean="0"/>
          </a:p>
          <a:p>
            <a:endParaRPr lang="en" dirty="0" smtClean="0"/>
          </a:p>
          <a:p>
            <a:endParaRPr lang="en-US" dirty="0"/>
          </a:p>
        </p:txBody>
      </p:sp>
    </p:spTree>
    <p:extLst>
      <p:ext uri="{BB962C8B-B14F-4D97-AF65-F5344CB8AC3E}">
        <p14:creationId xmlns:p14="http://schemas.microsoft.com/office/powerpoint/2010/main" val="222137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Methods</a:t>
            </a:r>
          </a:p>
        </p:txBody>
      </p:sp>
      <p:grpSp>
        <p:nvGrpSpPr>
          <p:cNvPr id="7" name="Group 6"/>
          <p:cNvGrpSpPr/>
          <p:nvPr/>
        </p:nvGrpSpPr>
        <p:grpSpPr>
          <a:xfrm>
            <a:off x="2962369" y="1078894"/>
            <a:ext cx="1737360" cy="2086495"/>
            <a:chOff x="1371600" y="1296785"/>
            <a:chExt cx="1280160" cy="1571106"/>
          </a:xfrm>
        </p:grpSpPr>
        <p:sp>
          <p:nvSpPr>
            <p:cNvPr id="2" name="Rounded Rectangle 1"/>
            <p:cNvSpPr/>
            <p:nvPr/>
          </p:nvSpPr>
          <p:spPr>
            <a:xfrm>
              <a:off x="1371600" y="1296785"/>
              <a:ext cx="1280160" cy="15711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r>
                <a:rPr lang="en-US" sz="1100" dirty="0">
                  <a:solidFill>
                    <a:sysClr val="windowText" lastClr="000000"/>
                  </a:solidFill>
                </a:rPr>
                <a:t>Gene Collection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481" y="1709922"/>
              <a:ext cx="563534" cy="5635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666" y="1492740"/>
              <a:ext cx="606829" cy="365653"/>
            </a:xfrm>
            <a:prstGeom prst="rect">
              <a:avLst/>
            </a:prstGeom>
          </p:spPr>
        </p:pic>
      </p:grpSp>
      <p:grpSp>
        <p:nvGrpSpPr>
          <p:cNvPr id="14" name="Group 13"/>
          <p:cNvGrpSpPr/>
          <p:nvPr/>
        </p:nvGrpSpPr>
        <p:grpSpPr>
          <a:xfrm>
            <a:off x="5276264" y="1078893"/>
            <a:ext cx="1737360" cy="2086495"/>
            <a:chOff x="4458579" y="656703"/>
            <a:chExt cx="1737360" cy="2086495"/>
          </a:xfrm>
        </p:grpSpPr>
        <p:sp>
          <p:nvSpPr>
            <p:cNvPr id="10" name="Rounded Rectangle 9"/>
            <p:cNvSpPr/>
            <p:nvPr/>
          </p:nvSpPr>
          <p:spPr>
            <a:xfrm>
              <a:off x="4458579" y="656703"/>
              <a:ext cx="1737360" cy="20864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endParaRPr lang="en-US" sz="1100" dirty="0">
                <a:solidFill>
                  <a:sysClr val="windowText" lastClr="000000"/>
                </a:solidFill>
              </a:endParaRPr>
            </a:p>
            <a:p>
              <a:pPr algn="ctr"/>
              <a:r>
                <a:rPr lang="en-US" sz="1100" dirty="0">
                  <a:solidFill>
                    <a:sysClr val="windowText" lastClr="000000"/>
                  </a:solidFill>
                </a:rPr>
                <a:t>Gene Clustering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240" y="861170"/>
              <a:ext cx="589608" cy="48594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70400" y="1110146"/>
              <a:ext cx="731826" cy="73182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044" y="1833815"/>
              <a:ext cx="421629" cy="416610"/>
            </a:xfrm>
            <a:prstGeom prst="rect">
              <a:avLst/>
            </a:prstGeom>
          </p:spPr>
        </p:pic>
      </p:grpSp>
      <p:grpSp>
        <p:nvGrpSpPr>
          <p:cNvPr id="21" name="Group 20"/>
          <p:cNvGrpSpPr/>
          <p:nvPr/>
        </p:nvGrpSpPr>
        <p:grpSpPr>
          <a:xfrm>
            <a:off x="7631732" y="2346032"/>
            <a:ext cx="1582599" cy="1582599"/>
            <a:chOff x="7238321" y="3153066"/>
            <a:chExt cx="1044861" cy="1044861"/>
          </a:xfrm>
        </p:grpSpPr>
        <p:sp>
          <p:nvSpPr>
            <p:cNvPr id="19" name="Oval 18"/>
            <p:cNvSpPr/>
            <p:nvPr/>
          </p:nvSpPr>
          <p:spPr>
            <a:xfrm>
              <a:off x="7238321" y="3153066"/>
              <a:ext cx="1044861" cy="1044861"/>
            </a:xfrm>
            <a:prstGeom prst="ellipse">
              <a:avLst/>
            </a:prstGeom>
            <a:solidFill>
              <a:schemeClr val="bg1"/>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solidFill>
                    <a:schemeClr val="tx1"/>
                  </a:solidFill>
                </a:rPr>
                <a:t>Pathway Analysis</a:t>
              </a: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39887" y="3396581"/>
              <a:ext cx="641728" cy="163788"/>
            </a:xfrm>
            <a:prstGeom prst="rect">
              <a:avLst/>
            </a:prstGeom>
            <a:ln>
              <a:noFill/>
            </a:ln>
          </p:spPr>
        </p:pic>
      </p:grpSp>
      <p:cxnSp>
        <p:nvCxnSpPr>
          <p:cNvPr id="23" name="Straight Arrow Connector 22"/>
          <p:cNvCxnSpPr>
            <a:stCxn id="2" idx="3"/>
            <a:endCxn id="10" idx="1"/>
          </p:cNvCxnSpPr>
          <p:nvPr/>
        </p:nvCxnSpPr>
        <p:spPr>
          <a:xfrm flipV="1">
            <a:off x="4699729" y="2122141"/>
            <a:ext cx="5765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7631732" y="315650"/>
            <a:ext cx="1582599" cy="1582599"/>
            <a:chOff x="8395975" y="2086495"/>
            <a:chExt cx="1582599" cy="1582599"/>
          </a:xfrm>
        </p:grpSpPr>
        <p:sp>
          <p:nvSpPr>
            <p:cNvPr id="30" name="Oval 29"/>
            <p:cNvSpPr/>
            <p:nvPr/>
          </p:nvSpPr>
          <p:spPr>
            <a:xfrm>
              <a:off x="8395975" y="2086495"/>
              <a:ext cx="1582599" cy="1582599"/>
            </a:xfrm>
            <a:prstGeom prst="ellipse">
              <a:avLst/>
            </a:prstGeom>
            <a:solidFill>
              <a:schemeClr val="bg1"/>
            </a:solidFill>
            <a:ln>
              <a:solidFill>
                <a:srgbClr val="A75F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smtClean="0"/>
            </a:p>
            <a:p>
              <a:pPr algn="ctr"/>
              <a:endParaRPr lang="en-US" sz="1100" dirty="0"/>
            </a:p>
            <a:p>
              <a:pPr algn="ctr"/>
              <a:endParaRPr lang="en-US" sz="1100" dirty="0" smtClean="0"/>
            </a:p>
            <a:p>
              <a:pPr algn="ctr"/>
              <a:endParaRPr lang="en-US" sz="1100" dirty="0"/>
            </a:p>
            <a:p>
              <a:pPr algn="ctr"/>
              <a:endParaRPr lang="en-US" sz="1100" dirty="0"/>
            </a:p>
            <a:p>
              <a:pPr algn="ctr"/>
              <a:r>
                <a:rPr lang="en-US" sz="1100" dirty="0" smtClean="0">
                  <a:solidFill>
                    <a:schemeClr val="tx1"/>
                  </a:solidFill>
                </a:rPr>
                <a:t>Function Analysis</a:t>
              </a:r>
              <a:endParaRPr lang="en-US" sz="1100" dirty="0">
                <a:solidFill>
                  <a:schemeClr val="tx1"/>
                </a:solidFill>
              </a:endParaRPr>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28152" y="2242547"/>
              <a:ext cx="421146" cy="421146"/>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6796" y="2240436"/>
              <a:ext cx="609600" cy="609600"/>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7177" y="2663693"/>
              <a:ext cx="980194" cy="514601"/>
            </a:xfrm>
            <a:prstGeom prst="rect">
              <a:avLst/>
            </a:prstGeom>
          </p:spPr>
        </p:pic>
      </p:grpSp>
      <p:cxnSp>
        <p:nvCxnSpPr>
          <p:cNvPr id="41" name="Straight Arrow Connector 40"/>
          <p:cNvCxnSpPr>
            <a:stCxn id="10" idx="3"/>
            <a:endCxn id="30" idx="3"/>
          </p:cNvCxnSpPr>
          <p:nvPr/>
        </p:nvCxnSpPr>
        <p:spPr>
          <a:xfrm flipV="1">
            <a:off x="7013624" y="1666483"/>
            <a:ext cx="849874" cy="455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3"/>
            <a:endCxn id="19" idx="1"/>
          </p:cNvCxnSpPr>
          <p:nvPr/>
        </p:nvCxnSpPr>
        <p:spPr>
          <a:xfrm>
            <a:off x="7013624" y="2122141"/>
            <a:ext cx="849874" cy="455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08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1533</TotalTime>
  <Words>2914</Words>
  <Application>Microsoft Office PowerPoint</Application>
  <PresentationFormat>Widescreen</PresentationFormat>
  <Paragraphs>228</Paragraphs>
  <Slides>30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Retrospect</vt:lpstr>
      <vt:lpstr>Discovery of Two Genetic Functions Related to Cataractogenesis</vt:lpstr>
      <vt:lpstr>Abstract</vt:lpstr>
      <vt:lpstr>PowerPoint Presentation</vt:lpstr>
      <vt:lpstr>PowerPoint Presentation</vt:lpstr>
      <vt:lpstr>PowerPoint Presentation</vt:lpstr>
      <vt:lpstr>Cataract</vt:lpstr>
      <vt:lpstr>Goals</vt:lpstr>
      <vt:lpstr>Introduction</vt:lpstr>
      <vt:lpstr>PowerPoint Presentation</vt:lpstr>
      <vt:lpstr>Methods</vt:lpstr>
      <vt:lpstr>Methods</vt:lpstr>
      <vt:lpstr>Methods</vt:lpstr>
      <vt:lpstr>PowerPoint Presentation</vt:lpstr>
      <vt:lpstr>Networks</vt:lpstr>
      <vt:lpstr>Clusters</vt:lpstr>
      <vt:lpstr>Network 7-1</vt:lpstr>
      <vt:lpstr>Network 7-2</vt:lpstr>
      <vt:lpstr>Network 8-1</vt:lpstr>
      <vt:lpstr>Network 8-2</vt:lpstr>
      <vt:lpstr>Network 20-1</vt:lpstr>
      <vt:lpstr>Network 21-1</vt:lpstr>
      <vt:lpstr>Cluster 20 – fructose metabolism pathway</vt:lpstr>
      <vt:lpstr>PowerPoint Presentation</vt:lpstr>
      <vt:lpstr>PowerPoint Presentation</vt:lpstr>
      <vt:lpstr>Networks</vt:lpstr>
      <vt:lpstr>Networks</vt:lpstr>
      <vt:lpstr>Discussion</vt:lpstr>
      <vt:lpstr>Conclusion</vt:lpstr>
      <vt:lpstr>Citations</vt:lpstr>
      <vt:lpstr>Citations (new)</vt:lpstr>
    </vt:vector>
  </TitlesOfParts>
  <Company>SDSC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Cataract</dc:title>
  <dc:creator>Yao, Derrick</dc:creator>
  <cp:lastModifiedBy>Yao, Derrick</cp:lastModifiedBy>
  <cp:revision>82</cp:revision>
  <dcterms:created xsi:type="dcterms:W3CDTF">2019-07-25T22:26:12Z</dcterms:created>
  <dcterms:modified xsi:type="dcterms:W3CDTF">2019-08-03T00:09:54Z</dcterms:modified>
</cp:coreProperties>
</file>